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70" r:id="rId2"/>
    <p:sldId id="257" r:id="rId3"/>
    <p:sldId id="263" r:id="rId4"/>
    <p:sldId id="271" r:id="rId5"/>
    <p:sldId id="272" r:id="rId6"/>
    <p:sldId id="273" r:id="rId7"/>
    <p:sldId id="274" r:id="rId8"/>
    <p:sldId id="275" r:id="rId9"/>
    <p:sldId id="276" r:id="rId10"/>
    <p:sldId id="277" r:id="rId11"/>
    <p:sldId id="278" r:id="rId12"/>
    <p:sldId id="279" r:id="rId13"/>
    <p:sldId id="280" r:id="rId14"/>
    <p:sldId id="282" r:id="rId15"/>
    <p:sldId id="283" r:id="rId16"/>
    <p:sldId id="284" r:id="rId17"/>
    <p:sldId id="285" r:id="rId18"/>
    <p:sldId id="281" r:id="rId19"/>
    <p:sldId id="258" r:id="rId20"/>
    <p:sldId id="259" r:id="rId21"/>
    <p:sldId id="264" r:id="rId22"/>
    <p:sldId id="265" r:id="rId23"/>
    <p:sldId id="266" r:id="rId24"/>
    <p:sldId id="267" r:id="rId25"/>
    <p:sldId id="268" r:id="rId26"/>
    <p:sldId id="269" r:id="rId27"/>
    <p:sldId id="260" r:id="rId28"/>
    <p:sldId id="261" r:id="rId29"/>
    <p:sldId id="256" r:id="rId30"/>
    <p:sldId id="262" r:id="rId31"/>
    <p:sldId id="286" r:id="rId32"/>
    <p:sldId id="288" r:id="rId33"/>
    <p:sldId id="287"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76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426" autoAdjust="0"/>
    <p:restoredTop sz="94660"/>
  </p:normalViewPr>
  <p:slideViewPr>
    <p:cSldViewPr>
      <p:cViewPr varScale="1">
        <p:scale>
          <a:sx n="105" d="100"/>
          <a:sy n="105" d="100"/>
        </p:scale>
        <p:origin x="-149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918D02-F175-4046-9A2F-BF710D2A3EA4}" type="datetimeFigureOut">
              <a:rPr lang="ru-RU" smtClean="0"/>
              <a:pPr/>
              <a:t>18.07.2016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8670F6-D914-431D-AD15-780FEF2C23E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18670F6-D914-431D-AD15-780FEF2C23E7}"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18670F6-D914-431D-AD15-780FEF2C23E7}" type="slidenum">
              <a:rPr lang="ru-RU" smtClean="0"/>
              <a:pPr/>
              <a:t>27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04DBC04-D8E4-4C8D-AF20-410889302422}" type="datetimeFigureOut">
              <a:rPr lang="ru-RU" smtClean="0"/>
              <a:pPr/>
              <a:t>18.07.2016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6B2FAC-96AE-437E-9F9A-5F2F89DA6B1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DBC04-D8E4-4C8D-AF20-410889302422}" type="datetimeFigureOut">
              <a:rPr lang="ru-RU" smtClean="0"/>
              <a:pPr/>
              <a:t>18.07.2016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6B2FAC-96AE-437E-9F9A-5F2F89DA6B1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gif"/><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top-desktop.ru/files/raznoe/800/10.jpg"/>
          <p:cNvPicPr>
            <a:picLocks noChangeAspect="1" noChangeArrowheads="1"/>
          </p:cNvPicPr>
          <p:nvPr/>
        </p:nvPicPr>
        <p:blipFill>
          <a:blip r:embed="rId2" cstate="print"/>
          <a:srcRect b="2381"/>
          <a:stretch>
            <a:fillRect/>
          </a:stretch>
        </p:blipFill>
        <p:spPr bwMode="auto">
          <a:xfrm>
            <a:off x="142844" y="1785926"/>
            <a:ext cx="8858312" cy="342902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Прямоугольник 4"/>
          <p:cNvSpPr/>
          <p:nvPr/>
        </p:nvSpPr>
        <p:spPr>
          <a:xfrm>
            <a:off x="500034" y="2571744"/>
            <a:ext cx="8358246" cy="1754326"/>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  </a:t>
            </a: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И  Р  А  С   Ю  Л  </a:t>
            </a: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Ы»</a:t>
            </a:r>
            <a:endPar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ru-RU" sz="5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a:t>
            </a: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sz="5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р</a:t>
            </a: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о  г </a:t>
            </a:r>
            <a:r>
              <a:rPr lang="ru-RU" sz="5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р</a:t>
            </a: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а  м  </a:t>
            </a:r>
            <a:r>
              <a:rPr lang="ru-RU" sz="5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a:t>
            </a: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а  с  </a:t>
            </a:r>
            <a:r>
              <a:rPr lang="ru-RU" sz="5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ы</a:t>
            </a: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mp;Rcy;&amp;icy;&amp;scy;&amp;ucy;&amp;ncy;&amp;kcy;&amp;icy; &amp;zcy;&amp;iecy;&amp;rcy;&amp;kcy;&amp;acy;&amp;lcy;&amp;ocy; &amp;pcy;&amp;rcy;&amp;icy;&amp;rcy;&amp;ocy;&amp;dcy;&amp;ycy;"/>
          <p:cNvPicPr>
            <a:picLocks noChangeAspect="1" noChangeArrowheads="1"/>
          </p:cNvPicPr>
          <p:nvPr/>
        </p:nvPicPr>
        <p:blipFill>
          <a:blip r:embed="rId3" cstate="print"/>
          <a:srcRect/>
          <a:stretch>
            <a:fillRect/>
          </a:stretch>
        </p:blipFill>
        <p:spPr bwMode="auto">
          <a:xfrm>
            <a:off x="0" y="0"/>
            <a:ext cx="9144000" cy="7500918"/>
          </a:xfrm>
          <a:prstGeom prst="rect">
            <a:avLst/>
          </a:prstGeom>
          <a:ln w="88900" cap="sq" cmpd="thickThin">
            <a:solidFill>
              <a:srgbClr val="000000"/>
            </a:solidFill>
            <a:prstDash val="solid"/>
            <a:miter lim="800000"/>
          </a:ln>
          <a:effectLst>
            <a:innerShdw blurRad="76200">
              <a:srgbClr val="000000"/>
            </a:innerShdw>
          </a:effectLst>
        </p:spPr>
      </p:pic>
      <p:sp>
        <p:nvSpPr>
          <p:cNvPr id="7" name="Выноска-облако 6"/>
          <p:cNvSpPr/>
          <p:nvPr/>
        </p:nvSpPr>
        <p:spPr>
          <a:xfrm rot="21015017">
            <a:off x="164753" y="468989"/>
            <a:ext cx="4047132" cy="2290935"/>
          </a:xfrm>
          <a:prstGeom prst="cloudCallou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fontAlgn="base">
              <a:spcBef>
                <a:spcPct val="0"/>
              </a:spcBef>
              <a:spcAft>
                <a:spcPct val="0"/>
              </a:spcAft>
            </a:pPr>
            <a:r>
              <a:rPr lang="tt-RU" sz="1000" dirty="0" smtClean="0">
                <a:solidFill>
                  <a:srgbClr val="FF0000"/>
                </a:solidFill>
                <a:latin typeface="Times New Roman" pitchFamily="18" charset="0"/>
                <a:ea typeface="Calibri" pitchFamily="34" charset="0"/>
                <a:cs typeface="Times New Roman" pitchFamily="18" charset="0"/>
              </a:rPr>
              <a:t>Тормыш ул берсеннән-берсе кызыклырак вакыйгалардан һәм маҗаралардан тора. Аның эчендә кайнаганда гына тирә-юньдәге кешеләрне, табигатьне, аның серләрен аңларга мөмкин.Урман яңгыры исе белән ләззәтләнү, таң атканда кошлар сайравын тыңлау, җир җиләге белән сыйлану, озаклап велосипедта йөргәннән соң елга буенда ял итеп утыру,поход учагында пешкән ризыктан авызитү...Боларны аңлатып бирү мөмкинме соң?</a:t>
            </a:r>
            <a:endParaRPr lang="tt-RU" sz="1000" dirty="0" smtClean="0">
              <a:solidFill>
                <a:srgbClr val="FF0000"/>
              </a:solidFill>
              <a:latin typeface="Times New Roman" pitchFamily="18" charset="0"/>
              <a:cs typeface="Times New Roman" pitchFamily="18" charset="0"/>
            </a:endParaRPr>
          </a:p>
        </p:txBody>
      </p:sp>
      <p:sp>
        <p:nvSpPr>
          <p:cNvPr id="9" name="Выноска-облако 8"/>
          <p:cNvSpPr/>
          <p:nvPr/>
        </p:nvSpPr>
        <p:spPr>
          <a:xfrm rot="1085467">
            <a:off x="4790453" y="554248"/>
            <a:ext cx="3892340" cy="2026641"/>
          </a:xfrm>
          <a:prstGeom prst="cloudCallout">
            <a:avLst/>
          </a:prstGeom>
        </p:spPr>
        <p:style>
          <a:lnRef idx="2">
            <a:schemeClr val="accent1"/>
          </a:lnRef>
          <a:fillRef idx="1">
            <a:schemeClr val="lt1"/>
          </a:fillRef>
          <a:effectRef idx="0">
            <a:schemeClr val="accent1"/>
          </a:effectRef>
          <a:fontRef idx="minor">
            <a:schemeClr val="dk1"/>
          </a:fontRef>
        </p:style>
        <p:txBody>
          <a:bodyPr rtlCol="0" anchor="ctr"/>
          <a:lstStyle/>
          <a:p>
            <a:r>
              <a:rPr lang="tt-RU" sz="1000" dirty="0" smtClean="0"/>
              <a:t>Кызыктырамы? Варис булгач, син боларга гына түгел, тагы бик күп нәрсәләрне күрергә ирешерсең әле. Сәяхәткә чыгарсың, табигатькә зарар китермичә, законнарны бозмыйча аның тормышын күзәтерсең; звеноңда, отрядыңда ышанычлы дуслар табарсың, вакытның кадерен белергә өйрәнерсең.</a:t>
            </a:r>
            <a:endParaRPr lang="ru-RU" sz="1000" dirty="0"/>
          </a:p>
        </p:txBody>
      </p:sp>
      <p:sp>
        <p:nvSpPr>
          <p:cNvPr id="13" name="8-конечная звезда 12"/>
          <p:cNvSpPr/>
          <p:nvPr/>
        </p:nvSpPr>
        <p:spPr>
          <a:xfrm rot="20254032">
            <a:off x="65088" y="2972237"/>
            <a:ext cx="1929652" cy="1472778"/>
          </a:xfrm>
          <a:prstGeom prst="star8">
            <a:avLst/>
          </a:prstGeom>
        </p:spPr>
        <p:style>
          <a:lnRef idx="1">
            <a:schemeClr val="accent3"/>
          </a:lnRef>
          <a:fillRef idx="2">
            <a:schemeClr val="accent3"/>
          </a:fillRef>
          <a:effectRef idx="1">
            <a:schemeClr val="accent3"/>
          </a:effectRef>
          <a:fontRef idx="minor">
            <a:schemeClr val="dk1"/>
          </a:fontRef>
        </p:style>
        <p:txBody>
          <a:bodyPr rtlCol="0" anchor="ctr"/>
          <a:lstStyle/>
          <a:p>
            <a:pPr lvl="0" algn="ctr" fontAlgn="base">
              <a:spcBef>
                <a:spcPct val="0"/>
              </a:spcBef>
              <a:spcAft>
                <a:spcPct val="0"/>
              </a:spcAft>
            </a:pPr>
            <a:r>
              <a:rPr lang="ru-RU" sz="1200" b="1" i="1" dirty="0" err="1" smtClean="0">
                <a:solidFill>
                  <a:srgbClr val="FF0000"/>
                </a:solidFill>
                <a:latin typeface="Times New Roman" pitchFamily="18" charset="0"/>
                <a:ea typeface="Times New Roman" pitchFamily="18" charset="0"/>
                <a:cs typeface="Times New Roman" pitchFamily="18" charset="0"/>
              </a:rPr>
              <a:t>Варислар</a:t>
            </a:r>
            <a:r>
              <a:rPr lang="ru-RU" sz="1200" b="1" i="1" dirty="0" smtClean="0">
                <a:solidFill>
                  <a:srgbClr val="FF0000"/>
                </a:solidFill>
                <a:latin typeface="Times New Roman" pitchFamily="18" charset="0"/>
                <a:ea typeface="Times New Roman" pitchFamily="18" charset="0"/>
                <a:cs typeface="Times New Roman" pitchFamily="18" charset="0"/>
              </a:rPr>
              <a:t> </a:t>
            </a:r>
          </a:p>
          <a:p>
            <a:pPr lvl="0" algn="ctr" fontAlgn="base">
              <a:spcBef>
                <a:spcPct val="0"/>
              </a:spcBef>
              <a:spcAft>
                <a:spcPct val="0"/>
              </a:spcAft>
            </a:pPr>
            <a:r>
              <a:rPr lang="ru-RU" sz="1200" b="1" i="1" dirty="0" err="1" smtClean="0">
                <a:solidFill>
                  <a:srgbClr val="FF0000"/>
                </a:solidFill>
                <a:latin typeface="Times New Roman" pitchFamily="18" charset="0"/>
                <a:ea typeface="Times New Roman" pitchFamily="18" charset="0"/>
                <a:cs typeface="Times New Roman" pitchFamily="18" charset="0"/>
              </a:rPr>
              <a:t>күп беләләр һәм күп эшлиләр.</a:t>
            </a:r>
            <a:r>
              <a:rPr lang="ru-RU" sz="1200" b="1" i="1" dirty="0" smtClean="0">
                <a:solidFill>
                  <a:srgbClr val="FF0000"/>
                </a:solidFill>
                <a:latin typeface="Times New Roman" pitchFamily="18" charset="0"/>
                <a:ea typeface="Times New Roman" pitchFamily="18" charset="0"/>
                <a:cs typeface="Times New Roman" pitchFamily="18" charset="0"/>
              </a:rPr>
              <a:t> </a:t>
            </a:r>
            <a:endParaRPr lang="ru-RU" sz="1200" b="1" i="1" dirty="0" smtClean="0">
              <a:solidFill>
                <a:srgbClr val="FF0000"/>
              </a:solidFill>
              <a:latin typeface="Times New Roman" pitchFamily="18" charset="0"/>
              <a:cs typeface="Times New Roman" pitchFamily="18" charset="0"/>
            </a:endParaRPr>
          </a:p>
        </p:txBody>
      </p:sp>
      <p:sp>
        <p:nvSpPr>
          <p:cNvPr id="14" name="Пятно 1 13"/>
          <p:cNvSpPr/>
          <p:nvPr/>
        </p:nvSpPr>
        <p:spPr>
          <a:xfrm rot="20664802">
            <a:off x="-46753" y="5361389"/>
            <a:ext cx="2581105" cy="1447550"/>
          </a:xfrm>
          <a:prstGeom prst="irregularSeal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900" dirty="0" err="1" smtClean="0">
                <a:solidFill>
                  <a:schemeClr val="tx1"/>
                </a:solidFill>
                <a:latin typeface="Times New Roman" pitchFamily="18" charset="0"/>
                <a:ea typeface="Times New Roman" pitchFamily="18" charset="0"/>
                <a:cs typeface="Times New Roman" pitchFamily="18" charset="0"/>
              </a:rPr>
              <a:t>Табигатьтә  ориентлаша</a:t>
            </a:r>
            <a:r>
              <a:rPr lang="ru-RU" sz="900" dirty="0" smtClean="0">
                <a:solidFill>
                  <a:schemeClr val="tx1"/>
                </a:solidFill>
                <a:latin typeface="Times New Roman" pitchFamily="18" charset="0"/>
                <a:ea typeface="Times New Roman" pitchFamily="18" charset="0"/>
                <a:cs typeface="Times New Roman" pitchFamily="18" charset="0"/>
              </a:rPr>
              <a:t>, </a:t>
            </a:r>
          </a:p>
          <a:p>
            <a:pPr algn="ctr"/>
            <a:r>
              <a:rPr lang="ru-RU" sz="900" dirty="0" err="1" smtClean="0">
                <a:solidFill>
                  <a:schemeClr val="tx1"/>
                </a:solidFill>
                <a:latin typeface="Times New Roman" pitchFamily="18" charset="0"/>
                <a:ea typeface="Times New Roman" pitchFamily="18" charset="0"/>
                <a:cs typeface="Times New Roman" pitchFamily="18" charset="0"/>
              </a:rPr>
              <a:t>чатыр</a:t>
            </a:r>
            <a:r>
              <a:rPr lang="ru-RU" sz="900" dirty="0" smtClean="0">
                <a:solidFill>
                  <a:schemeClr val="tx1"/>
                </a:solidFill>
                <a:latin typeface="Times New Roman" pitchFamily="18" charset="0"/>
                <a:ea typeface="Times New Roman" pitchFamily="18" charset="0"/>
                <a:cs typeface="Times New Roman" pitchFamily="18" charset="0"/>
              </a:rPr>
              <a:t> кора, </a:t>
            </a:r>
            <a:r>
              <a:rPr lang="ru-RU" sz="900" dirty="0" err="1" smtClean="0">
                <a:solidFill>
                  <a:schemeClr val="tx1"/>
                </a:solidFill>
                <a:latin typeface="Times New Roman" pitchFamily="18" charset="0"/>
                <a:ea typeface="Times New Roman" pitchFamily="18" charset="0"/>
                <a:cs typeface="Times New Roman" pitchFamily="18" charset="0"/>
              </a:rPr>
              <a:t>учак</a:t>
            </a:r>
            <a:r>
              <a:rPr lang="ru-RU" sz="900" dirty="0" smtClean="0">
                <a:solidFill>
                  <a:schemeClr val="tx1"/>
                </a:solidFill>
                <a:latin typeface="Times New Roman" pitchFamily="18" charset="0"/>
                <a:ea typeface="Times New Roman" pitchFamily="18" charset="0"/>
                <a:cs typeface="Times New Roman" pitchFamily="18" charset="0"/>
              </a:rPr>
              <a:t> </a:t>
            </a:r>
            <a:r>
              <a:rPr lang="ru-RU" sz="900" dirty="0" err="1" smtClean="0">
                <a:solidFill>
                  <a:schemeClr val="tx1"/>
                </a:solidFill>
                <a:latin typeface="Times New Roman" pitchFamily="18" charset="0"/>
                <a:ea typeface="Times New Roman" pitchFamily="18" charset="0"/>
                <a:cs typeface="Times New Roman" pitchFamily="18" charset="0"/>
              </a:rPr>
              <a:t>тергезә алалар</a:t>
            </a:r>
            <a:r>
              <a:rPr lang="ru-RU" sz="900" dirty="0" smtClean="0">
                <a:solidFill>
                  <a:schemeClr val="tx1"/>
                </a:solidFill>
                <a:latin typeface="Times New Roman" pitchFamily="18" charset="0"/>
                <a:ea typeface="Times New Roman" pitchFamily="18" charset="0"/>
                <a:cs typeface="Times New Roman" pitchFamily="18" charset="0"/>
              </a:rPr>
              <a:t>, </a:t>
            </a:r>
            <a:endParaRPr lang="ru-RU" sz="900" dirty="0">
              <a:solidFill>
                <a:schemeClr val="tx1"/>
              </a:solidFill>
            </a:endParaRPr>
          </a:p>
        </p:txBody>
      </p:sp>
      <p:sp>
        <p:nvSpPr>
          <p:cNvPr id="17" name="Пятно 1 16"/>
          <p:cNvSpPr/>
          <p:nvPr/>
        </p:nvSpPr>
        <p:spPr>
          <a:xfrm rot="20346055">
            <a:off x="337763" y="4651109"/>
            <a:ext cx="2247479" cy="1094682"/>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fontAlgn="base">
              <a:spcBef>
                <a:spcPct val="0"/>
              </a:spcBef>
              <a:spcAft>
                <a:spcPct val="0"/>
              </a:spcAft>
            </a:pPr>
            <a:endParaRPr lang="ru-RU" sz="900" dirty="0" smtClean="0">
              <a:solidFill>
                <a:srgbClr val="993761"/>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endParaRPr lang="ru-RU" sz="900" dirty="0" smtClean="0">
              <a:solidFill>
                <a:srgbClr val="993761"/>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r>
              <a:rPr lang="ru-RU" sz="900" dirty="0" smtClean="0">
                <a:solidFill>
                  <a:srgbClr val="993761"/>
                </a:solidFill>
                <a:latin typeface="Times New Roman" pitchFamily="18" charset="0"/>
                <a:ea typeface="Times New Roman" pitchFamily="18" charset="0"/>
                <a:cs typeface="Times New Roman" pitchFamily="18" charset="0"/>
              </a:rPr>
              <a:t> </a:t>
            </a:r>
            <a:r>
              <a:rPr lang="ru-RU" sz="900" dirty="0" err="1" smtClean="0">
                <a:solidFill>
                  <a:schemeClr val="tx1"/>
                </a:solidFill>
                <a:latin typeface="Times New Roman" pitchFamily="18" charset="0"/>
                <a:ea typeface="Times New Roman" pitchFamily="18" charset="0"/>
                <a:cs typeface="Times New Roman" pitchFamily="18" charset="0"/>
              </a:rPr>
              <a:t>яңгырлы көнне </a:t>
            </a:r>
            <a:r>
              <a:rPr lang="ru-RU" sz="900" dirty="0" smtClean="0">
                <a:solidFill>
                  <a:schemeClr val="tx1"/>
                </a:solidFill>
                <a:latin typeface="Times New Roman" pitchFamily="18" charset="0"/>
                <a:ea typeface="Times New Roman" pitchFamily="18" charset="0"/>
                <a:cs typeface="Times New Roman" pitchFamily="18" charset="0"/>
              </a:rPr>
              <a:t>коры калу</a:t>
            </a:r>
            <a:r>
              <a:rPr lang="ru-RU" sz="1400" dirty="0" smtClean="0">
                <a:solidFill>
                  <a:schemeClr val="tx1"/>
                </a:solidFill>
                <a:latin typeface="Times New Roman" pitchFamily="18" charset="0"/>
                <a:ea typeface="Times New Roman" pitchFamily="18" charset="0"/>
                <a:cs typeface="Times New Roman" pitchFamily="18" charset="0"/>
              </a:rPr>
              <a:t> </a:t>
            </a:r>
            <a:endParaRPr lang="ru-RU" sz="1400" dirty="0" smtClean="0">
              <a:solidFill>
                <a:schemeClr val="tx1"/>
              </a:solidFill>
              <a:latin typeface="Times New Roman" pitchFamily="18" charset="0"/>
              <a:cs typeface="Times New Roman" pitchFamily="18" charset="0"/>
            </a:endParaRPr>
          </a:p>
          <a:p>
            <a:pPr algn="ctr"/>
            <a:endParaRPr lang="ru-RU" sz="1400" dirty="0">
              <a:solidFill>
                <a:schemeClr val="tx1"/>
              </a:solidFill>
            </a:endParaRPr>
          </a:p>
        </p:txBody>
      </p:sp>
      <p:sp>
        <p:nvSpPr>
          <p:cNvPr id="20" name="Пятно 1 19"/>
          <p:cNvSpPr/>
          <p:nvPr/>
        </p:nvSpPr>
        <p:spPr>
          <a:xfrm rot="20130130">
            <a:off x="1869933" y="3532325"/>
            <a:ext cx="2140279" cy="1214446"/>
          </a:xfrm>
          <a:prstGeom prst="irregularSeal1">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fontAlgn="base">
              <a:spcBef>
                <a:spcPct val="0"/>
              </a:spcBef>
              <a:spcAft>
                <a:spcPct val="0"/>
              </a:spcAft>
            </a:pPr>
            <a:endParaRPr lang="ru-RU" sz="900" dirty="0" smtClean="0">
              <a:solidFill>
                <a:srgbClr val="993761"/>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endParaRPr lang="ru-RU" sz="900" dirty="0" smtClean="0">
              <a:solidFill>
                <a:srgbClr val="993761"/>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r>
              <a:rPr lang="ru-RU" sz="900" dirty="0" smtClean="0">
                <a:solidFill>
                  <a:srgbClr val="993761"/>
                </a:solidFill>
                <a:latin typeface="Times New Roman" pitchFamily="18" charset="0"/>
                <a:ea typeface="Times New Roman" pitchFamily="18" charset="0"/>
                <a:cs typeface="Times New Roman" pitchFamily="18" charset="0"/>
              </a:rPr>
              <a:t> </a:t>
            </a:r>
            <a:r>
              <a:rPr lang="ru-RU" sz="900" dirty="0" err="1" smtClean="0"/>
              <a:t>“диңгез төене”н бәйләү һәм чишү серләрен</a:t>
            </a:r>
            <a:endParaRPr lang="ru-RU" sz="1400" dirty="0" smtClean="0">
              <a:solidFill>
                <a:srgbClr val="993761"/>
              </a:solidFill>
              <a:latin typeface="Times New Roman" pitchFamily="18" charset="0"/>
              <a:cs typeface="Times New Roman" pitchFamily="18" charset="0"/>
            </a:endParaRPr>
          </a:p>
          <a:p>
            <a:pPr algn="ctr"/>
            <a:endParaRPr lang="ru-RU" sz="1400" dirty="0">
              <a:solidFill>
                <a:schemeClr val="tx1"/>
              </a:solidFill>
            </a:endParaRPr>
          </a:p>
        </p:txBody>
      </p:sp>
      <p:sp>
        <p:nvSpPr>
          <p:cNvPr id="21" name="Пятно 1 20"/>
          <p:cNvSpPr/>
          <p:nvPr/>
        </p:nvSpPr>
        <p:spPr>
          <a:xfrm rot="21104486">
            <a:off x="1789720" y="5483881"/>
            <a:ext cx="2310907" cy="1214446"/>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fontAlgn="base">
              <a:spcBef>
                <a:spcPct val="0"/>
              </a:spcBef>
              <a:spcAft>
                <a:spcPct val="0"/>
              </a:spcAft>
            </a:pPr>
            <a:endParaRPr lang="ru-RU" sz="900" dirty="0" smtClean="0">
              <a:solidFill>
                <a:srgbClr val="993761"/>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endParaRPr lang="ru-RU" sz="900" dirty="0" smtClean="0">
              <a:solidFill>
                <a:srgbClr val="993761"/>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r>
              <a:rPr lang="ru-RU" sz="900" dirty="0" smtClean="0">
                <a:solidFill>
                  <a:srgbClr val="993761"/>
                </a:solidFill>
                <a:latin typeface="Times New Roman" pitchFamily="18" charset="0"/>
                <a:ea typeface="Times New Roman" pitchFamily="18" charset="0"/>
                <a:cs typeface="Times New Roman" pitchFamily="18" charset="0"/>
              </a:rPr>
              <a:t> </a:t>
            </a:r>
            <a:r>
              <a:rPr lang="ru-RU" sz="900" dirty="0" smtClean="0"/>
              <a:t>карта </a:t>
            </a:r>
            <a:r>
              <a:rPr lang="ru-RU" sz="900" dirty="0" err="1" smtClean="0"/>
              <a:t>һәм </a:t>
            </a:r>
            <a:r>
              <a:rPr lang="ru-RU" sz="900" dirty="0" smtClean="0"/>
              <a:t>компас </a:t>
            </a:r>
            <a:r>
              <a:rPr lang="ru-RU" sz="900" dirty="0" err="1" smtClean="0"/>
              <a:t>белән дөрес</a:t>
            </a:r>
            <a:r>
              <a:rPr lang="ru-RU" sz="900" dirty="0" smtClean="0"/>
              <a:t>, </a:t>
            </a:r>
            <a:r>
              <a:rPr lang="ru-RU" sz="900" dirty="0" err="1" smtClean="0"/>
              <a:t>төгәл эш</a:t>
            </a:r>
            <a:r>
              <a:rPr lang="ru-RU" sz="900" dirty="0" smtClean="0"/>
              <a:t> </a:t>
            </a:r>
            <a:r>
              <a:rPr lang="ru-RU" sz="900" dirty="0" err="1" smtClean="0"/>
              <a:t>итәләр</a:t>
            </a:r>
            <a:endParaRPr lang="ru-RU" sz="1400" dirty="0" smtClean="0">
              <a:solidFill>
                <a:srgbClr val="993761"/>
              </a:solidFill>
              <a:latin typeface="Times New Roman" pitchFamily="18" charset="0"/>
              <a:cs typeface="Times New Roman" pitchFamily="18" charset="0"/>
            </a:endParaRPr>
          </a:p>
          <a:p>
            <a:pPr algn="ctr"/>
            <a:endParaRPr lang="ru-RU" sz="1400" dirty="0">
              <a:solidFill>
                <a:schemeClr val="tx1"/>
              </a:solidFill>
            </a:endParaRPr>
          </a:p>
        </p:txBody>
      </p:sp>
      <p:sp>
        <p:nvSpPr>
          <p:cNvPr id="22" name="8-конечная звезда 21"/>
          <p:cNvSpPr/>
          <p:nvPr/>
        </p:nvSpPr>
        <p:spPr>
          <a:xfrm rot="1128185">
            <a:off x="7186961" y="2823346"/>
            <a:ext cx="1785950" cy="1357322"/>
          </a:xfrm>
          <a:prstGeom prst="star8">
            <a:avLst/>
          </a:prstGeom>
        </p:spPr>
        <p:style>
          <a:lnRef idx="1">
            <a:schemeClr val="accent3"/>
          </a:lnRef>
          <a:fillRef idx="2">
            <a:schemeClr val="accent3"/>
          </a:fillRef>
          <a:effectRef idx="1">
            <a:schemeClr val="accent3"/>
          </a:effectRef>
          <a:fontRef idx="minor">
            <a:schemeClr val="dk1"/>
          </a:fontRef>
        </p:style>
        <p:txBody>
          <a:bodyPr rtlCol="0" anchor="ctr"/>
          <a:lstStyle/>
          <a:p>
            <a:pPr lvl="0" algn="ctr" fontAlgn="base">
              <a:spcBef>
                <a:spcPct val="0"/>
              </a:spcBef>
              <a:spcAft>
                <a:spcPct val="0"/>
              </a:spcAft>
            </a:pPr>
            <a:r>
              <a:rPr lang="ru-RU" sz="1200" b="1" i="1" dirty="0" err="1" smtClean="0">
                <a:solidFill>
                  <a:srgbClr val="FF0000"/>
                </a:solidFill>
              </a:rPr>
              <a:t>Варис</a:t>
            </a:r>
            <a:r>
              <a:rPr lang="ru-RU" sz="1200" b="1" i="1" dirty="0" smtClean="0">
                <a:solidFill>
                  <a:srgbClr val="FF0000"/>
                </a:solidFill>
              </a:rPr>
              <a:t> </a:t>
            </a:r>
            <a:r>
              <a:rPr lang="ru-RU" sz="1200" b="1" i="1" dirty="0" err="1" smtClean="0">
                <a:solidFill>
                  <a:srgbClr val="FF0000"/>
                </a:solidFill>
              </a:rPr>
              <a:t>белгәннәрне башкаларга</a:t>
            </a:r>
            <a:r>
              <a:rPr lang="ru-RU" sz="1200" b="1" i="1" dirty="0" smtClean="0">
                <a:solidFill>
                  <a:srgbClr val="FF0000"/>
                </a:solidFill>
              </a:rPr>
              <a:t> да </a:t>
            </a:r>
            <a:r>
              <a:rPr lang="ru-RU" sz="1200" b="1" i="1" dirty="0" err="1" smtClean="0">
                <a:solidFill>
                  <a:srgbClr val="FF0000"/>
                </a:solidFill>
              </a:rPr>
              <a:t>өйрәтә </a:t>
            </a:r>
            <a:r>
              <a:rPr lang="ru-RU" sz="1200" b="1" i="1" dirty="0" smtClean="0">
                <a:solidFill>
                  <a:srgbClr val="FF0000"/>
                </a:solidFill>
              </a:rPr>
              <a:t>, </a:t>
            </a:r>
            <a:r>
              <a:rPr lang="ru-RU" sz="1200" b="1" i="1" dirty="0" err="1" smtClean="0">
                <a:solidFill>
                  <a:srgbClr val="FF0000"/>
                </a:solidFill>
              </a:rPr>
              <a:t>ярдәм итә</a:t>
            </a:r>
            <a:endParaRPr lang="ru-RU" sz="1200" b="1" i="1" dirty="0" smtClean="0">
              <a:solidFill>
                <a:srgbClr val="FF0000"/>
              </a:solidFill>
              <a:latin typeface="Times New Roman" pitchFamily="18" charset="0"/>
              <a:cs typeface="Times New Roman" pitchFamily="18" charset="0"/>
            </a:endParaRPr>
          </a:p>
        </p:txBody>
      </p:sp>
      <p:sp>
        <p:nvSpPr>
          <p:cNvPr id="23" name="Пятно 1 22"/>
          <p:cNvSpPr/>
          <p:nvPr/>
        </p:nvSpPr>
        <p:spPr>
          <a:xfrm>
            <a:off x="3143240" y="2500306"/>
            <a:ext cx="2806697" cy="1447550"/>
          </a:xfrm>
          <a:prstGeom prst="irregularSeal1">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900" dirty="0" err="1" smtClean="0"/>
              <a:t>Теләсә кайсы</a:t>
            </a:r>
            <a:r>
              <a:rPr lang="ru-RU" sz="900" dirty="0" smtClean="0"/>
              <a:t> </a:t>
            </a:r>
            <a:r>
              <a:rPr lang="ru-RU" sz="900" dirty="0" err="1" smtClean="0"/>
              <a:t>вакытта</a:t>
            </a:r>
            <a:r>
              <a:rPr lang="ru-RU" sz="900" dirty="0" smtClean="0"/>
              <a:t> </a:t>
            </a:r>
            <a:r>
              <a:rPr lang="ru-RU" sz="900" dirty="0" err="1" smtClean="0"/>
              <a:t>ярдәмгә әзер булырга</a:t>
            </a:r>
            <a:r>
              <a:rPr lang="ru-RU" sz="900" dirty="0" smtClean="0"/>
              <a:t> </a:t>
            </a:r>
            <a:r>
              <a:rPr lang="ru-RU" sz="900" dirty="0" err="1" smtClean="0"/>
              <a:t>тиешсең.</a:t>
            </a:r>
            <a:r>
              <a:rPr lang="ru-RU" sz="900" dirty="0" smtClean="0"/>
              <a:t> </a:t>
            </a:r>
            <a:r>
              <a:rPr lang="ru-RU" sz="900" dirty="0" err="1" smtClean="0"/>
              <a:t>Кешеләр сиңа таянырга</a:t>
            </a:r>
            <a:r>
              <a:rPr lang="ru-RU" sz="900" dirty="0" smtClean="0"/>
              <a:t> </a:t>
            </a:r>
            <a:r>
              <a:rPr lang="ru-RU" sz="900" dirty="0" err="1" smtClean="0"/>
              <a:t>мөмкин икәнлеген белсеннәр.</a:t>
            </a:r>
            <a:endParaRPr lang="ru-RU" sz="900" dirty="0">
              <a:solidFill>
                <a:schemeClr val="tx1"/>
              </a:solidFill>
            </a:endParaRPr>
          </a:p>
        </p:txBody>
      </p:sp>
      <p:sp>
        <p:nvSpPr>
          <p:cNvPr id="24" name="Пятно 1 23"/>
          <p:cNvSpPr/>
          <p:nvPr/>
        </p:nvSpPr>
        <p:spPr>
          <a:xfrm rot="20664802">
            <a:off x="6314449" y="5000628"/>
            <a:ext cx="2886736" cy="1666517"/>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b="1" dirty="0" err="1" smtClean="0">
                <a:solidFill>
                  <a:srgbClr val="C00000"/>
                </a:solidFill>
              </a:rPr>
              <a:t>“Әзер бул</a:t>
            </a:r>
            <a:r>
              <a:rPr lang="ru-RU" sz="900" b="1" dirty="0" smtClean="0">
                <a:solidFill>
                  <a:srgbClr val="C00000"/>
                </a:solidFill>
              </a:rPr>
              <a:t>!” </a:t>
            </a:r>
            <a:r>
              <a:rPr lang="ru-RU" sz="900" dirty="0" err="1" smtClean="0"/>
              <a:t>дигән девизыбыз</a:t>
            </a:r>
            <a:r>
              <a:rPr lang="ru-RU" sz="900" dirty="0" smtClean="0"/>
              <a:t> </a:t>
            </a:r>
            <a:r>
              <a:rPr lang="ru-RU" sz="900" dirty="0" err="1" smtClean="0"/>
              <a:t>үзең һәм мохтаҗлар турында</a:t>
            </a:r>
            <a:r>
              <a:rPr lang="ru-RU" sz="900" dirty="0" smtClean="0"/>
              <a:t> </a:t>
            </a:r>
            <a:r>
              <a:rPr lang="ru-RU" sz="900" dirty="0" err="1" smtClean="0"/>
              <a:t>кайгыртырга</a:t>
            </a:r>
            <a:r>
              <a:rPr lang="ru-RU" sz="900" dirty="0" smtClean="0"/>
              <a:t> </a:t>
            </a:r>
            <a:r>
              <a:rPr lang="ru-RU" sz="900" dirty="0" err="1" smtClean="0"/>
              <a:t>әзер булуың турында</a:t>
            </a:r>
            <a:r>
              <a:rPr lang="ru-RU" sz="900" dirty="0" smtClean="0"/>
              <a:t> </a:t>
            </a:r>
            <a:r>
              <a:rPr lang="ru-RU" sz="900" dirty="0" err="1" smtClean="0"/>
              <a:t>сөйли.</a:t>
            </a:r>
            <a:endParaRPr lang="ru-RU" sz="900" dirty="0">
              <a:solidFill>
                <a:schemeClr val="tx1"/>
              </a:solidFill>
            </a:endParaRPr>
          </a:p>
        </p:txBody>
      </p:sp>
      <p:sp>
        <p:nvSpPr>
          <p:cNvPr id="25" name="Пятно 1 24"/>
          <p:cNvSpPr/>
          <p:nvPr/>
        </p:nvSpPr>
        <p:spPr>
          <a:xfrm rot="20664802">
            <a:off x="3073789" y="3705663"/>
            <a:ext cx="4416580" cy="1682740"/>
          </a:xfrm>
          <a:prstGeom prst="irregularSeal1">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sz="900" dirty="0" smtClean="0"/>
          </a:p>
          <a:p>
            <a:pPr algn="ctr"/>
            <a:r>
              <a:rPr lang="ru-RU" sz="900" b="1" dirty="0" err="1" smtClean="0">
                <a:solidFill>
                  <a:srgbClr val="C00000"/>
                </a:solidFill>
              </a:rPr>
              <a:t>“Һәр көнне игелекле</a:t>
            </a:r>
            <a:r>
              <a:rPr lang="ru-RU" sz="900" b="1" dirty="0" smtClean="0">
                <a:solidFill>
                  <a:srgbClr val="C00000"/>
                </a:solidFill>
              </a:rPr>
              <a:t> </a:t>
            </a:r>
            <a:r>
              <a:rPr lang="ru-RU" sz="900" b="1" dirty="0" err="1" smtClean="0">
                <a:solidFill>
                  <a:srgbClr val="C00000"/>
                </a:solidFill>
              </a:rPr>
              <a:t>эш</a:t>
            </a:r>
            <a:r>
              <a:rPr lang="ru-RU" sz="900" b="1" dirty="0" smtClean="0">
                <a:solidFill>
                  <a:srgbClr val="C00000"/>
                </a:solidFill>
              </a:rPr>
              <a:t> </a:t>
            </a:r>
            <a:r>
              <a:rPr lang="ru-RU" sz="900" b="1" dirty="0" err="1" smtClean="0">
                <a:solidFill>
                  <a:srgbClr val="C00000"/>
                </a:solidFill>
              </a:rPr>
              <a:t>башкарырга</a:t>
            </a:r>
            <a:r>
              <a:rPr lang="ru-RU" sz="900" b="1" dirty="0" smtClean="0">
                <a:solidFill>
                  <a:srgbClr val="C00000"/>
                </a:solidFill>
              </a:rPr>
              <a:t>!”</a:t>
            </a:r>
            <a:r>
              <a:rPr lang="ru-RU" sz="900" dirty="0" smtClean="0"/>
              <a:t> – </a:t>
            </a:r>
            <a:r>
              <a:rPr lang="ru-RU" sz="900" dirty="0" err="1" smtClean="0"/>
              <a:t>дигән өндәмә гаиләңә, дусларыңа, җәмгыятькә файдалы</a:t>
            </a:r>
            <a:r>
              <a:rPr lang="ru-RU" sz="900" dirty="0" smtClean="0"/>
              <a:t> </a:t>
            </a:r>
            <a:r>
              <a:rPr lang="ru-RU" sz="900" dirty="0" err="1" smtClean="0"/>
              <a:t>булуыңны раслый</a:t>
            </a:r>
            <a:r>
              <a:rPr lang="ru-RU" sz="900" dirty="0" smtClean="0"/>
              <a:t>. </a:t>
            </a:r>
            <a:r>
              <a:rPr lang="ru-RU" sz="900" dirty="0" err="1" smtClean="0"/>
              <a:t>Синең көн саен</a:t>
            </a:r>
            <a:r>
              <a:rPr lang="ru-RU" sz="900" dirty="0" smtClean="0"/>
              <a:t> </a:t>
            </a:r>
            <a:r>
              <a:rPr lang="ru-RU" sz="900" dirty="0" err="1" smtClean="0"/>
              <a:t>кылган</a:t>
            </a:r>
            <a:r>
              <a:rPr lang="ru-RU" sz="900" dirty="0" smtClean="0"/>
              <a:t> </a:t>
            </a:r>
            <a:r>
              <a:rPr lang="ru-RU" sz="900" dirty="0" err="1" smtClean="0"/>
              <a:t>яхшы</a:t>
            </a:r>
            <a:r>
              <a:rPr lang="ru-RU" sz="900" dirty="0" smtClean="0"/>
              <a:t> </a:t>
            </a:r>
            <a:r>
              <a:rPr lang="ru-RU" sz="900" dirty="0" err="1" smtClean="0"/>
              <a:t>эшең башкаларның тормышын</a:t>
            </a:r>
            <a:r>
              <a:rPr lang="ru-RU" sz="900" dirty="0" smtClean="0"/>
              <a:t> </a:t>
            </a:r>
            <a:r>
              <a:rPr lang="ru-RU" sz="900" dirty="0" err="1" smtClean="0"/>
              <a:t>күркәмрәк итә.</a:t>
            </a:r>
            <a:endParaRPr lang="ru-RU" sz="900" dirty="0">
              <a:solidFill>
                <a:schemeClr val="tx1"/>
              </a:solidFill>
            </a:endParaRPr>
          </a:p>
        </p:txBody>
      </p:sp>
      <p:sp>
        <p:nvSpPr>
          <p:cNvPr id="27" name="Пятно 1 26"/>
          <p:cNvSpPr/>
          <p:nvPr/>
        </p:nvSpPr>
        <p:spPr>
          <a:xfrm>
            <a:off x="3214678" y="5214950"/>
            <a:ext cx="3929090" cy="1897054"/>
          </a:xfrm>
          <a:prstGeom prst="irregularSeal1">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sz="900" dirty="0" smtClean="0"/>
          </a:p>
          <a:p>
            <a:pPr algn="ctr"/>
            <a:r>
              <a:rPr lang="ru-RU" sz="900" b="1" dirty="0" err="1" smtClean="0">
                <a:solidFill>
                  <a:srgbClr val="00B0F0"/>
                </a:solidFill>
              </a:rPr>
              <a:t>Варис</a:t>
            </a:r>
            <a:r>
              <a:rPr lang="ru-RU" sz="900" b="1" dirty="0" smtClean="0">
                <a:solidFill>
                  <a:srgbClr val="00B0F0"/>
                </a:solidFill>
              </a:rPr>
              <a:t> </a:t>
            </a:r>
            <a:r>
              <a:rPr lang="ru-RU" sz="900" b="1" dirty="0" err="1" smtClean="0">
                <a:solidFill>
                  <a:srgbClr val="00B0F0"/>
                </a:solidFill>
              </a:rPr>
              <a:t>буларак</a:t>
            </a:r>
            <a:r>
              <a:rPr lang="ru-RU" sz="900" b="1" dirty="0" smtClean="0">
                <a:solidFill>
                  <a:srgbClr val="00B0F0"/>
                </a:solidFill>
              </a:rPr>
              <a:t>, </a:t>
            </a:r>
            <a:r>
              <a:rPr lang="ru-RU" sz="900" b="1" dirty="0" err="1" smtClean="0">
                <a:solidFill>
                  <a:srgbClr val="00B0F0"/>
                </a:solidFill>
              </a:rPr>
              <a:t>син</a:t>
            </a:r>
            <a:r>
              <a:rPr lang="ru-RU" sz="900" b="1" dirty="0" smtClean="0">
                <a:solidFill>
                  <a:srgbClr val="00B0F0"/>
                </a:solidFill>
              </a:rPr>
              <a:t> физик </a:t>
            </a:r>
            <a:r>
              <a:rPr lang="ru-RU" sz="900" b="1" dirty="0" err="1" smtClean="0">
                <a:solidFill>
                  <a:srgbClr val="00B0F0"/>
                </a:solidFill>
              </a:rPr>
              <a:t>яктан</a:t>
            </a:r>
            <a:r>
              <a:rPr lang="ru-RU" sz="900" b="1" dirty="0" smtClean="0">
                <a:solidFill>
                  <a:srgbClr val="00B0F0"/>
                </a:solidFill>
              </a:rPr>
              <a:t> </a:t>
            </a:r>
            <a:r>
              <a:rPr lang="ru-RU" sz="900" b="1" dirty="0" err="1" smtClean="0">
                <a:solidFill>
                  <a:srgbClr val="00B0F0"/>
                </a:solidFill>
              </a:rPr>
              <a:t>көчле</a:t>
            </a:r>
            <a:r>
              <a:rPr lang="ru-RU" sz="900" b="1" dirty="0" smtClean="0">
                <a:solidFill>
                  <a:srgbClr val="00B0F0"/>
                </a:solidFill>
              </a:rPr>
              <a:t>, </a:t>
            </a:r>
            <a:r>
              <a:rPr lang="ru-RU" sz="900" b="1" dirty="0" err="1" smtClean="0">
                <a:solidFill>
                  <a:srgbClr val="00B0F0"/>
                </a:solidFill>
              </a:rPr>
              <a:t>акыллы</a:t>
            </a:r>
            <a:r>
              <a:rPr lang="ru-RU" sz="900" b="1" dirty="0" smtClean="0">
                <a:solidFill>
                  <a:srgbClr val="00B0F0"/>
                </a:solidFill>
              </a:rPr>
              <a:t> </a:t>
            </a:r>
            <a:r>
              <a:rPr lang="ru-RU" sz="900" b="1" dirty="0" err="1" smtClean="0">
                <a:solidFill>
                  <a:srgbClr val="00B0F0"/>
                </a:solidFill>
              </a:rPr>
              <a:t>һәм намуслы</a:t>
            </a:r>
            <a:r>
              <a:rPr lang="ru-RU" sz="900" b="1" dirty="0" smtClean="0">
                <a:solidFill>
                  <a:srgbClr val="00B0F0"/>
                </a:solidFill>
              </a:rPr>
              <a:t> </a:t>
            </a:r>
            <a:r>
              <a:rPr lang="ru-RU" sz="900" b="1" dirty="0" err="1" smtClean="0">
                <a:solidFill>
                  <a:srgbClr val="00B0F0"/>
                </a:solidFill>
              </a:rPr>
              <a:t>кеше</a:t>
            </a:r>
            <a:r>
              <a:rPr lang="ru-RU" sz="900" b="1" dirty="0" smtClean="0">
                <a:solidFill>
                  <a:srgbClr val="00B0F0"/>
                </a:solidFill>
              </a:rPr>
              <a:t>, </a:t>
            </a:r>
            <a:r>
              <a:rPr lang="ru-RU" sz="900" b="1" dirty="0" err="1" smtClean="0">
                <a:solidFill>
                  <a:srgbClr val="00B0F0"/>
                </a:solidFill>
              </a:rPr>
              <a:t>чын</a:t>
            </a:r>
            <a:r>
              <a:rPr lang="ru-RU" sz="900" b="1" dirty="0" smtClean="0">
                <a:solidFill>
                  <a:srgbClr val="00B0F0"/>
                </a:solidFill>
              </a:rPr>
              <a:t> гражданин </a:t>
            </a:r>
            <a:r>
              <a:rPr lang="ru-RU" sz="900" b="1" dirty="0" err="1" smtClean="0">
                <a:solidFill>
                  <a:srgbClr val="00B0F0"/>
                </a:solidFill>
              </a:rPr>
              <a:t>булырга</a:t>
            </a:r>
            <a:r>
              <a:rPr lang="ru-RU" sz="900" b="1" dirty="0" smtClean="0">
                <a:solidFill>
                  <a:srgbClr val="00B0F0"/>
                </a:solidFill>
              </a:rPr>
              <a:t> </a:t>
            </a:r>
            <a:r>
              <a:rPr lang="ru-RU" sz="900" b="1" dirty="0" err="1" smtClean="0">
                <a:solidFill>
                  <a:srgbClr val="00B0F0"/>
                </a:solidFill>
              </a:rPr>
              <a:t>тиеш</a:t>
            </a:r>
            <a:r>
              <a:rPr lang="ru-RU" sz="900" b="1" dirty="0" smtClean="0">
                <a:solidFill>
                  <a:srgbClr val="00B0F0"/>
                </a:solidFill>
              </a:rPr>
              <a:t>. </a:t>
            </a:r>
            <a:endParaRPr lang="ru-RU" sz="900" b="1" dirty="0">
              <a:solidFill>
                <a:srgbClr val="C00000"/>
              </a:solidFill>
            </a:endParaRPr>
          </a:p>
        </p:txBody>
      </p:sp>
      <p:sp>
        <p:nvSpPr>
          <p:cNvPr id="30" name="Прямоугольник 29"/>
          <p:cNvSpPr/>
          <p:nvPr/>
        </p:nvSpPr>
        <p:spPr>
          <a:xfrm>
            <a:off x="-142908" y="6673334"/>
            <a:ext cx="9286908" cy="52322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Безнең Берлек</a:t>
            </a:r>
            <a:r>
              <a:rPr lang="ru-RU"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сиңа шундый</a:t>
            </a:r>
            <a:r>
              <a:rPr lang="ru-RU"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булырга</a:t>
            </a:r>
            <a:r>
              <a:rPr lang="ru-RU"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ярдәм итәр</a:t>
            </a:r>
            <a:endParaRPr lang="ru-RU"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22530" name="Picture 2" descr="http://freedesignfile.com/upload/2012/06/b_133783912929911.jpg"/>
          <p:cNvPicPr>
            <a:picLocks noChangeAspect="1" noChangeArrowheads="1"/>
          </p:cNvPicPr>
          <p:nvPr/>
        </p:nvPicPr>
        <p:blipFill>
          <a:blip r:embed="rId2" cstate="print"/>
          <a:srcRect/>
          <a:stretch>
            <a:fillRect/>
          </a:stretch>
        </p:blipFill>
        <p:spPr bwMode="auto">
          <a:xfrm>
            <a:off x="0" y="0"/>
            <a:ext cx="9358282" cy="6858000"/>
          </a:xfrm>
          <a:prstGeom prst="rect">
            <a:avLst/>
          </a:prstGeom>
          <a:ln w="88900" cap="sq" cmpd="thickThin">
            <a:solidFill>
              <a:srgbClr val="000000"/>
            </a:solidFill>
            <a:prstDash val="solid"/>
            <a:miter lim="800000"/>
          </a:ln>
          <a:effectLst>
            <a:innerShdw blurRad="76200">
              <a:srgbClr val="000000"/>
            </a:innerShdw>
          </a:effectLst>
        </p:spPr>
      </p:pic>
      <p:sp>
        <p:nvSpPr>
          <p:cNvPr id="5" name="Прямоугольник 4"/>
          <p:cNvSpPr/>
          <p:nvPr/>
        </p:nvSpPr>
        <p:spPr>
          <a:xfrm rot="21048831">
            <a:off x="3084030" y="2090833"/>
            <a:ext cx="4192905" cy="1569660"/>
          </a:xfrm>
          <a:prstGeom prst="rect">
            <a:avLst/>
          </a:prstGeom>
        </p:spPr>
        <p:txBody>
          <a:bodyPr wrap="square">
            <a:spAutoFit/>
          </a:bodyPr>
          <a:lstStyle/>
          <a:p>
            <a:pPr lvl="0" algn="ctr" fontAlgn="base">
              <a:spcBef>
                <a:spcPct val="0"/>
              </a:spcBef>
              <a:spcAft>
                <a:spcPct val="0"/>
              </a:spcAft>
            </a:pPr>
            <a:r>
              <a:rPr lang="ru-RU" sz="3200" b="1" spc="50" dirty="0" smtClean="0">
                <a:ln w="11430"/>
                <a:gradFill>
                  <a:gsLst>
                    <a:gs pos="25000">
                      <a:schemeClr val="accent2">
                        <a:satMod val="155000"/>
                      </a:schemeClr>
                    </a:gs>
                    <a:gs pos="100000">
                      <a:schemeClr val="accent2">
                        <a:shade val="45000"/>
                        <a:satMod val="165000"/>
                      </a:schemeClr>
                    </a:gs>
                  </a:gsLst>
                  <a:lin ang="5400000"/>
                </a:gradFill>
                <a:latin typeface="Times New Roman" pitchFamily="18" charset="0"/>
                <a:ea typeface="Times New Roman" pitchFamily="18" charset="0"/>
                <a:cs typeface="Times New Roman" pitchFamily="18" charset="0"/>
              </a:rPr>
              <a:t>ВАРИСЛАР</a:t>
            </a:r>
          </a:p>
          <a:p>
            <a:pPr lvl="0" algn="ctr" fontAlgn="base">
              <a:spcBef>
                <a:spcPct val="0"/>
              </a:spcBef>
              <a:spcAft>
                <a:spcPct val="0"/>
              </a:spcAft>
            </a:pPr>
            <a:r>
              <a:rPr lang="ru-RU" sz="3200" b="1" spc="50" dirty="0" smtClean="0">
                <a:ln w="11430"/>
                <a:gradFill>
                  <a:gsLst>
                    <a:gs pos="25000">
                      <a:schemeClr val="accent2">
                        <a:satMod val="155000"/>
                      </a:schemeClr>
                    </a:gs>
                    <a:gs pos="100000">
                      <a:schemeClr val="accent2">
                        <a:shade val="45000"/>
                        <a:satMod val="165000"/>
                      </a:schemeClr>
                    </a:gs>
                  </a:gsLst>
                  <a:lin ang="5400000"/>
                </a:gradFill>
                <a:latin typeface="Times New Roman" pitchFamily="18" charset="0"/>
                <a:ea typeface="Times New Roman" pitchFamily="18" charset="0"/>
                <a:cs typeface="Times New Roman" pitchFamily="18" charset="0"/>
              </a:rPr>
              <a:t> КЕМНӘР СОҢ АЛАР?</a:t>
            </a:r>
            <a:endParaRPr lang="ru-RU" sz="3200" b="1" spc="50" dirty="0" smtClean="0">
              <a:ln w="11430"/>
              <a:gradFill>
                <a:gsLst>
                  <a:gs pos="25000">
                    <a:schemeClr val="accent2">
                      <a:satMod val="155000"/>
                    </a:schemeClr>
                  </a:gs>
                  <a:gs pos="100000">
                    <a:schemeClr val="accent2">
                      <a:shade val="45000"/>
                      <a:satMod val="165000"/>
                    </a:schemeClr>
                  </a:gs>
                </a:gsLst>
                <a:lin ang="5400000"/>
              </a:gradFill>
              <a:latin typeface="Times New Roman" pitchFamily="18" charset="0"/>
              <a:cs typeface="Times New Roman" pitchFamily="18" charset="0"/>
            </a:endParaRPr>
          </a:p>
        </p:txBody>
      </p:sp>
      <p:sp>
        <p:nvSpPr>
          <p:cNvPr id="6" name="Прямоугольник 5"/>
          <p:cNvSpPr/>
          <p:nvPr/>
        </p:nvSpPr>
        <p:spPr>
          <a:xfrm rot="20640789">
            <a:off x="-202409" y="417270"/>
            <a:ext cx="4236348" cy="1200329"/>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алар-юлда</a:t>
            </a:r>
            <a:r>
              <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a:t>
            </a:r>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хәрәкәттә, эзләнүдә</a:t>
            </a:r>
            <a:endPar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a:p>
            <a:pPr algn="ctr"/>
            <a:r>
              <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a:t>
            </a:r>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алар</a:t>
            </a:r>
            <a:r>
              <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a:t>
            </a:r>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үзләре өчен яңа дөнья ачучылар</a:t>
            </a:r>
            <a:endParaRPr lang="ru-RU"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p:txBody>
      </p:sp>
      <p:sp>
        <p:nvSpPr>
          <p:cNvPr id="7" name="Прямоугольник 6"/>
          <p:cNvSpPr/>
          <p:nvPr/>
        </p:nvSpPr>
        <p:spPr>
          <a:xfrm rot="548523">
            <a:off x="5694236" y="420741"/>
            <a:ext cx="3571868" cy="923330"/>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кешеләр арасындагы</a:t>
            </a:r>
            <a:r>
              <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a:t>
            </a:r>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мөнәсәбәтләрне өйрәнүчеләр</a:t>
            </a:r>
            <a:endParaRPr lang="ru-RU"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p:txBody>
      </p:sp>
      <p:sp>
        <p:nvSpPr>
          <p:cNvPr id="8" name="Прямоугольник 7"/>
          <p:cNvSpPr/>
          <p:nvPr/>
        </p:nvSpPr>
        <p:spPr>
          <a:xfrm>
            <a:off x="2857488" y="928670"/>
            <a:ext cx="3929058" cy="923330"/>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алар</a:t>
            </a:r>
            <a:r>
              <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 </a:t>
            </a:r>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күп нәрсә белән кызыксынучылар</a:t>
            </a:r>
            <a:r>
              <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a:t>
            </a:r>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тирә-якны нык</a:t>
            </a:r>
            <a:r>
              <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a:t>
            </a:r>
            <a:r>
              <a:rPr lang="ru-RU"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күзәтүчеләр</a:t>
            </a:r>
            <a:endParaRPr lang="ru-RU"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9" name="Прямоугольник 8"/>
          <p:cNvSpPr/>
          <p:nvPr/>
        </p:nvSpPr>
        <p:spPr>
          <a:xfrm rot="20817799">
            <a:off x="70450" y="3997676"/>
            <a:ext cx="4572000" cy="923330"/>
          </a:xfrm>
          <a:prstGeom prst="rect">
            <a:avLst/>
          </a:prstGeom>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аның җир асты</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байлыкларын</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тарихын</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һәм мәдәниятен өйрәнүче, тикшерүче</a:t>
            </a:r>
            <a:endParaRPr lang="ru-RU" b="1" cap="all" dirty="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0" name="Прямоугольник 9"/>
          <p:cNvSpPr/>
          <p:nvPr/>
        </p:nvSpPr>
        <p:spPr>
          <a:xfrm>
            <a:off x="857224" y="5553866"/>
            <a:ext cx="7858179" cy="646331"/>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республикада</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яшәүче </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башка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халыкларның милли</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традицияләрен мирас</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итеп</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алучы</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яшь</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гражданин</a:t>
            </a:r>
            <a:endParaRPr lang="ru-RU" b="1" cap="all" dirty="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1" name="Прямоугольник 10"/>
          <p:cNvSpPr/>
          <p:nvPr/>
        </p:nvSpPr>
        <p:spPr>
          <a:xfrm rot="748852">
            <a:off x="5700293" y="3383146"/>
            <a:ext cx="3643306" cy="923330"/>
          </a:xfrm>
          <a:prstGeom prst="rect">
            <a:avLst/>
          </a:prstGeom>
        </p:spPr>
        <p:txBody>
          <a:bodyPr wrap="square">
            <a:spAutoFit/>
          </a:bodyPr>
          <a:lstStyle/>
          <a:p>
            <a:pPr algn="ct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Ул</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үзеннән  алдагы</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буыннарның  </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бар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байлыгын</a:t>
            </a:r>
            <a:endParaRPr lang="ru-RU" dirty="0"/>
          </a:p>
        </p:txBody>
      </p:sp>
      <p:sp>
        <p:nvSpPr>
          <p:cNvPr id="12" name="Прямоугольник 11"/>
          <p:cNvSpPr/>
          <p:nvPr/>
        </p:nvSpPr>
        <p:spPr>
          <a:xfrm rot="973023">
            <a:off x="6095979" y="1882432"/>
            <a:ext cx="3341159" cy="646331"/>
          </a:xfrm>
          <a:prstGeom prst="rect">
            <a:avLst/>
          </a:prstGeom>
        </p:spPr>
        <p:txBody>
          <a:bodyPr wrap="square">
            <a:spAutoFit/>
          </a:bodyPr>
          <a:lstStyle/>
          <a:p>
            <a:pPr algn="ct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Туган</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җирен,  телен</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гореф</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гәдәтләрен</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endParaRPr lang="ru-RU" dirty="0"/>
          </a:p>
        </p:txBody>
      </p:sp>
      <p:sp>
        <p:nvSpPr>
          <p:cNvPr id="13" name="Прямоугольник 12"/>
          <p:cNvSpPr/>
          <p:nvPr/>
        </p:nvSpPr>
        <p:spPr>
          <a:xfrm rot="20868264">
            <a:off x="203591" y="2630442"/>
            <a:ext cx="2681503" cy="369332"/>
          </a:xfrm>
          <a:prstGeom prst="rect">
            <a:avLst/>
          </a:prstGeom>
        </p:spPr>
        <p:txBody>
          <a:bodyPr wrap="none">
            <a:spAutoFit/>
          </a:bodyPr>
          <a:lstStyle/>
          <a:p>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Ул</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яшь</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разведчик, </a:t>
            </a:r>
            <a:endParaRPr lang="ru-RU" dirty="0"/>
          </a:p>
        </p:txBody>
      </p:sp>
      <p:sp>
        <p:nvSpPr>
          <p:cNvPr id="14" name="Прямоугольник 13"/>
          <p:cNvSpPr/>
          <p:nvPr/>
        </p:nvSpPr>
        <p:spPr>
          <a:xfrm rot="20894530">
            <a:off x="-19975" y="3228906"/>
            <a:ext cx="4148290" cy="369332"/>
          </a:xfrm>
          <a:prstGeom prst="rect">
            <a:avLst/>
          </a:prstGeom>
        </p:spPr>
        <p:txBody>
          <a:bodyPr wrap="square">
            <a:spAutoFit/>
          </a:bodyPr>
          <a:lstStyle/>
          <a:p>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туган</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як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табигате</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серләрен</a:t>
            </a:r>
            <a:r>
              <a:rPr lang="ru-RU" b="1" cap="all"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rgbClr val="C00000"/>
                </a:solidFill>
              </a:rPr>
              <a:t>ВАРИСЛАРНЫҢ  ТАНТАНАЛЫ ВӘГЪДӘСЕ</a:t>
            </a:r>
            <a:endParaRPr lang="ru-RU" dirty="0">
              <a:solidFill>
                <a:srgbClr val="C00000"/>
              </a:solidFill>
            </a:endParaRPr>
          </a:p>
        </p:txBody>
      </p:sp>
      <p:sp>
        <p:nvSpPr>
          <p:cNvPr id="3" name="Содержимое 2"/>
          <p:cNvSpPr>
            <a:spLocks noGrp="1"/>
          </p:cNvSpPr>
          <p:nvPr>
            <p:ph idx="1"/>
          </p:nvPr>
        </p:nvSpPr>
        <p:spPr>
          <a:xfrm>
            <a:off x="214282" y="1600200"/>
            <a:ext cx="8929718" cy="4525963"/>
          </a:xfrm>
        </p:spPr>
        <p:txBody>
          <a:bodyPr/>
          <a:lstStyle/>
          <a:p>
            <a:pPr>
              <a:buNone/>
            </a:pPr>
            <a:endParaRPr lang="ru-RU" dirty="0" smtClean="0"/>
          </a:p>
          <a:p>
            <a:r>
              <a:rPr lang="ru-RU" dirty="0" err="1" smtClean="0"/>
              <a:t>Мин,______________________</a:t>
            </a:r>
            <a:r>
              <a:rPr lang="ru-RU" dirty="0" smtClean="0"/>
              <a:t>, </a:t>
            </a:r>
            <a:r>
              <a:rPr lang="ru-RU" dirty="0" err="1" smtClean="0"/>
              <a:t>үзем теләп,</a:t>
            </a:r>
            <a:r>
              <a:rPr lang="ru-RU" dirty="0" smtClean="0"/>
              <a:t> </a:t>
            </a:r>
          </a:p>
          <a:p>
            <a:pPr>
              <a:buNone/>
            </a:pPr>
            <a:r>
              <a:rPr lang="ru-RU" dirty="0" smtClean="0"/>
              <a:t>Татарстан </a:t>
            </a:r>
            <a:r>
              <a:rPr lang="ru-RU" dirty="0" err="1" smtClean="0"/>
              <a:t>варислары</a:t>
            </a:r>
            <a:r>
              <a:rPr lang="ru-RU" dirty="0" smtClean="0"/>
              <a:t> </a:t>
            </a:r>
            <a:r>
              <a:rPr lang="ru-RU" dirty="0" err="1" smtClean="0"/>
              <a:t>берлегенә керәм</a:t>
            </a:r>
            <a:r>
              <a:rPr lang="ru-RU" dirty="0" smtClean="0"/>
              <a:t>,  </a:t>
            </a:r>
          </a:p>
          <a:p>
            <a:pPr>
              <a:buNone/>
            </a:pPr>
            <a:r>
              <a:rPr lang="ru-RU" dirty="0" err="1" smtClean="0"/>
              <a:t>варисларның законын</a:t>
            </a:r>
            <a:r>
              <a:rPr lang="ru-RU" dirty="0" smtClean="0"/>
              <a:t> </a:t>
            </a:r>
            <a:r>
              <a:rPr lang="ru-RU" dirty="0" err="1" smtClean="0"/>
              <a:t>һәрвакыт төгәл үтәргә сүз бирәм.</a:t>
            </a:r>
            <a:endParaRPr lang="ru-RU" dirty="0" smtClean="0"/>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642918"/>
            <a:ext cx="8229600" cy="1143000"/>
          </a:xfrm>
        </p:spPr>
        <p:txBody>
          <a:bodyPr>
            <a:normAutofit fontScale="90000"/>
          </a:bodyPr>
          <a:lstStyle/>
          <a:p>
            <a:r>
              <a:rPr lang="ru-RU" sz="5300" dirty="0" smtClean="0">
                <a:solidFill>
                  <a:srgbClr val="C00000"/>
                </a:solidFill>
              </a:rPr>
              <a:t>ВАРИСЛАРНЫҢ ЗАКОНЫ ҺӘМ ТРАДИЦИЯЛӘРЕ.</a:t>
            </a:r>
            <a:r>
              <a:rPr lang="ru-RU" dirty="0" smtClean="0"/>
              <a:t/>
            </a:r>
            <a:br>
              <a:rPr lang="ru-RU" dirty="0" smtClean="0"/>
            </a:br>
            <a:endParaRPr lang="ru-RU" dirty="0"/>
          </a:p>
        </p:txBody>
      </p:sp>
      <p:sp>
        <p:nvSpPr>
          <p:cNvPr id="3" name="Содержимое 2"/>
          <p:cNvSpPr>
            <a:spLocks noGrp="1"/>
          </p:cNvSpPr>
          <p:nvPr>
            <p:ph idx="1"/>
          </p:nvPr>
        </p:nvSpPr>
        <p:spPr>
          <a:xfrm>
            <a:off x="0" y="1857364"/>
            <a:ext cx="8686800" cy="4268799"/>
          </a:xfrm>
        </p:spPr>
        <p:txBody>
          <a:bodyPr/>
          <a:lstStyle/>
          <a:p>
            <a:r>
              <a:rPr lang="ru-RU" sz="4000" dirty="0" err="1" smtClean="0"/>
              <a:t>Варислар</a:t>
            </a:r>
            <a:r>
              <a:rPr lang="ru-RU" sz="4000" dirty="0" smtClean="0"/>
              <a:t> </a:t>
            </a:r>
            <a:r>
              <a:rPr lang="ru-RU" sz="4000" dirty="0" err="1" smtClean="0"/>
              <a:t>берлеге</a:t>
            </a:r>
            <a:r>
              <a:rPr lang="ru-RU" sz="4000" dirty="0" smtClean="0"/>
              <a:t> </a:t>
            </a:r>
            <a:r>
              <a:rPr lang="ru-RU" sz="4000" dirty="0" err="1" smtClean="0"/>
              <a:t>әгъзаларының законнары</a:t>
            </a:r>
            <a:r>
              <a:rPr lang="ru-RU" sz="4000" dirty="0" smtClean="0"/>
              <a:t> </a:t>
            </a:r>
            <a:r>
              <a:rPr lang="ru-RU" sz="4000" dirty="0" err="1" smtClean="0"/>
              <a:t>һәм традицияләре </a:t>
            </a:r>
            <a:r>
              <a:rPr lang="ru-RU" sz="4000" dirty="0" smtClean="0"/>
              <a:t>– </a:t>
            </a:r>
            <a:r>
              <a:rPr lang="ru-RU" sz="4000" dirty="0" err="1" smtClean="0"/>
              <a:t>алар</a:t>
            </a:r>
            <a:r>
              <a:rPr lang="ru-RU" sz="4000" dirty="0" smtClean="0"/>
              <a:t> </a:t>
            </a:r>
            <a:r>
              <a:rPr lang="ru-RU" sz="4000" dirty="0" err="1" smtClean="0"/>
              <a:t>үз-үзеңне тоту</a:t>
            </a:r>
            <a:r>
              <a:rPr lang="ru-RU" sz="4000" dirty="0" smtClean="0"/>
              <a:t> </a:t>
            </a:r>
            <a:r>
              <a:rPr lang="ru-RU" sz="4000" dirty="0" err="1" smtClean="0"/>
              <a:t>кагыйдәләре  </a:t>
            </a:r>
            <a:r>
              <a:rPr lang="ru-RU" sz="4000" dirty="0" smtClean="0"/>
              <a:t>ул. </a:t>
            </a:r>
            <a:r>
              <a:rPr lang="ru-RU" sz="4000" dirty="0" err="1" smtClean="0"/>
              <a:t>Аларны</a:t>
            </a:r>
            <a:r>
              <a:rPr lang="ru-RU" sz="4000" dirty="0" smtClean="0"/>
              <a:t> </a:t>
            </a:r>
            <a:r>
              <a:rPr lang="ru-RU" sz="4000" dirty="0" err="1" smtClean="0"/>
              <a:t>һәркем үтәргә тиеш</a:t>
            </a:r>
            <a:r>
              <a:rPr lang="ru-RU" sz="4000" dirty="0" smtClean="0"/>
              <a:t>.</a:t>
            </a: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800" b="1" dirty="0" err="1" smtClean="0">
                <a:solidFill>
                  <a:srgbClr val="C00000"/>
                </a:solidFill>
                <a:latin typeface="Times New Roman" pitchFamily="18" charset="0"/>
                <a:cs typeface="Times New Roman" pitchFamily="18" charset="0"/>
              </a:rPr>
              <a:t>Гражданлык</a:t>
            </a:r>
            <a:r>
              <a:rPr lang="ru-RU" sz="4800" b="1" dirty="0" smtClean="0">
                <a:solidFill>
                  <a:srgbClr val="C00000"/>
                </a:solidFill>
                <a:latin typeface="Times New Roman" pitchFamily="18" charset="0"/>
                <a:cs typeface="Times New Roman" pitchFamily="18" charset="0"/>
              </a:rPr>
              <a:t>  </a:t>
            </a:r>
            <a:r>
              <a:rPr lang="ru-RU" sz="4800" b="1" dirty="0" err="1" smtClean="0">
                <a:solidFill>
                  <a:srgbClr val="C00000"/>
                </a:solidFill>
                <a:latin typeface="Times New Roman" pitchFamily="18" charset="0"/>
                <a:cs typeface="Times New Roman" pitchFamily="18" charset="0"/>
              </a:rPr>
              <a:t>традициясе</a:t>
            </a:r>
            <a:r>
              <a:rPr lang="ru-RU" sz="4800" b="1" dirty="0" smtClean="0">
                <a:solidFill>
                  <a:srgbClr val="C00000"/>
                </a:solidFill>
                <a:latin typeface="Times New Roman" pitchFamily="18" charset="0"/>
                <a:cs typeface="Times New Roman" pitchFamily="18" charset="0"/>
              </a:rPr>
              <a:t/>
            </a:r>
            <a:br>
              <a:rPr lang="ru-RU" sz="4800" b="1" dirty="0" smtClean="0">
                <a:solidFill>
                  <a:srgbClr val="C00000"/>
                </a:solidFill>
                <a:latin typeface="Times New Roman" pitchFamily="18" charset="0"/>
                <a:cs typeface="Times New Roman" pitchFamily="18" charset="0"/>
              </a:rPr>
            </a:br>
            <a:endParaRPr lang="ru-RU" sz="4800" b="1" dirty="0">
              <a:solidFill>
                <a:srgbClr val="C000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lvl="0" algn="ctr">
              <a:buNone/>
            </a:pPr>
            <a:r>
              <a:rPr lang="ru-RU" sz="4800" dirty="0" smtClean="0"/>
              <a:t>1 закон</a:t>
            </a:r>
          </a:p>
          <a:p>
            <a:pPr lvl="0" algn="ctr">
              <a:buNone/>
            </a:pPr>
            <a:r>
              <a:rPr lang="ru-RU" sz="4800" dirty="0" err="1" smtClean="0"/>
              <a:t>Варис</a:t>
            </a:r>
            <a:r>
              <a:rPr lang="ru-RU" sz="4800" dirty="0" smtClean="0"/>
              <a:t> </a:t>
            </a:r>
            <a:r>
              <a:rPr lang="ru-RU" sz="4800" dirty="0" err="1" smtClean="0"/>
              <a:t>үз республикасына</a:t>
            </a:r>
            <a:r>
              <a:rPr lang="ru-RU" sz="4800" dirty="0" smtClean="0"/>
              <a:t> </a:t>
            </a:r>
            <a:r>
              <a:rPr lang="ru-RU" sz="4800" dirty="0" err="1" smtClean="0"/>
              <a:t>булыша</a:t>
            </a:r>
            <a:r>
              <a:rPr lang="ru-RU" sz="4800" dirty="0" smtClean="0"/>
              <a:t>, </a:t>
            </a:r>
            <a:r>
              <a:rPr lang="ru-RU" sz="4800" dirty="0" err="1" smtClean="0"/>
              <a:t>аның лаеклы</a:t>
            </a:r>
            <a:r>
              <a:rPr lang="ru-RU" sz="4800" dirty="0" smtClean="0"/>
              <a:t> </a:t>
            </a:r>
            <a:r>
              <a:rPr lang="ru-RU" sz="4800" dirty="0" err="1" smtClean="0"/>
              <a:t>гражданины</a:t>
            </a:r>
            <a:r>
              <a:rPr lang="ru-RU" sz="4800" dirty="0" smtClean="0"/>
              <a:t>  </a:t>
            </a:r>
            <a:r>
              <a:rPr lang="ru-RU" sz="4800" dirty="0" err="1" smtClean="0"/>
              <a:t>булырга</a:t>
            </a:r>
            <a:r>
              <a:rPr lang="ru-RU" sz="4800" dirty="0" smtClean="0"/>
              <a:t> </a:t>
            </a:r>
            <a:r>
              <a:rPr lang="ru-RU" sz="4800" dirty="0" err="1" smtClean="0"/>
              <a:t>тырыша</a:t>
            </a:r>
            <a:endParaRPr lang="ru-RU" sz="4800" dirty="0" smtClean="0"/>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857232"/>
            <a:ext cx="8229600" cy="1143000"/>
          </a:xfrm>
        </p:spPr>
        <p:txBody>
          <a:bodyPr>
            <a:noAutofit/>
          </a:bodyPr>
          <a:lstStyle/>
          <a:p>
            <a:r>
              <a:rPr lang="ru-RU" sz="4800" b="1" dirty="0" err="1" smtClean="0">
                <a:solidFill>
                  <a:srgbClr val="C00000"/>
                </a:solidFill>
                <a:latin typeface="Times New Roman" pitchFamily="18" charset="0"/>
                <a:cs typeface="Times New Roman" pitchFamily="18" charset="0"/>
              </a:rPr>
              <a:t>Дөреслек традициясе</a:t>
            </a:r>
            <a:r>
              <a:rPr lang="ru-RU" sz="4800" dirty="0" smtClean="0"/>
              <a:t/>
            </a:r>
            <a:br>
              <a:rPr lang="ru-RU" sz="4800" dirty="0" smtClean="0"/>
            </a:br>
            <a:endParaRPr lang="ru-RU" sz="4800" dirty="0"/>
          </a:p>
        </p:txBody>
      </p:sp>
      <p:sp>
        <p:nvSpPr>
          <p:cNvPr id="3" name="Содержимое 2"/>
          <p:cNvSpPr>
            <a:spLocks noGrp="1"/>
          </p:cNvSpPr>
          <p:nvPr>
            <p:ph idx="1"/>
          </p:nvPr>
        </p:nvSpPr>
        <p:spPr>
          <a:xfrm>
            <a:off x="457200" y="2214554"/>
            <a:ext cx="8229600" cy="3911609"/>
          </a:xfrm>
        </p:spPr>
        <p:txBody>
          <a:bodyPr/>
          <a:lstStyle/>
          <a:p>
            <a:pPr lvl="0" algn="ctr">
              <a:buNone/>
            </a:pPr>
            <a:r>
              <a:rPr lang="ru-RU" sz="4800" dirty="0" smtClean="0"/>
              <a:t>2 закон</a:t>
            </a:r>
          </a:p>
          <a:p>
            <a:pPr lvl="0" algn="ctr">
              <a:buNone/>
            </a:pPr>
            <a:r>
              <a:rPr lang="ru-RU" sz="4800" dirty="0" err="1" smtClean="0"/>
              <a:t>Варис</a:t>
            </a:r>
            <a:r>
              <a:rPr lang="ru-RU" sz="4800" dirty="0" smtClean="0"/>
              <a:t> </a:t>
            </a:r>
            <a:r>
              <a:rPr lang="ru-RU" sz="4800" dirty="0" err="1" smtClean="0"/>
              <a:t>дөреслек, хаклык</a:t>
            </a:r>
            <a:r>
              <a:rPr lang="ru-RU" sz="4800" dirty="0" smtClean="0"/>
              <a:t> </a:t>
            </a:r>
            <a:r>
              <a:rPr lang="ru-RU" sz="4800" dirty="0" err="1" smtClean="0"/>
              <a:t>өчен кыю</a:t>
            </a:r>
            <a:r>
              <a:rPr lang="ru-RU" sz="4800" dirty="0" smtClean="0"/>
              <a:t> тора</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00042"/>
            <a:ext cx="8229600" cy="1143000"/>
          </a:xfrm>
        </p:spPr>
        <p:txBody>
          <a:bodyPr>
            <a:normAutofit fontScale="90000"/>
          </a:bodyPr>
          <a:lstStyle/>
          <a:p>
            <a:r>
              <a:rPr lang="ru-RU" sz="5300" b="1" dirty="0" err="1" smtClean="0">
                <a:solidFill>
                  <a:srgbClr val="C00000"/>
                </a:solidFill>
              </a:rPr>
              <a:t>Игелеклелек</a:t>
            </a:r>
            <a:r>
              <a:rPr lang="ru-RU" sz="5300" b="1" dirty="0" smtClean="0">
                <a:solidFill>
                  <a:srgbClr val="C00000"/>
                </a:solidFill>
              </a:rPr>
              <a:t> </a:t>
            </a:r>
            <a:r>
              <a:rPr lang="ru-RU" sz="5300" b="1" dirty="0" err="1" smtClean="0">
                <a:solidFill>
                  <a:srgbClr val="C00000"/>
                </a:solidFill>
              </a:rPr>
              <a:t>традициясе</a:t>
            </a:r>
            <a:r>
              <a:rPr lang="ru-RU" dirty="0" smtClean="0"/>
              <a:t/>
            </a:r>
            <a:br>
              <a:rPr lang="ru-RU" dirty="0" smtClean="0"/>
            </a:br>
            <a:endParaRPr lang="ru-RU" dirty="0"/>
          </a:p>
        </p:txBody>
      </p:sp>
      <p:sp>
        <p:nvSpPr>
          <p:cNvPr id="3" name="Содержимое 2"/>
          <p:cNvSpPr>
            <a:spLocks noGrp="1"/>
          </p:cNvSpPr>
          <p:nvPr>
            <p:ph idx="1"/>
          </p:nvPr>
        </p:nvSpPr>
        <p:spPr/>
        <p:txBody>
          <a:bodyPr/>
          <a:lstStyle/>
          <a:p>
            <a:pPr lvl="0" algn="ctr">
              <a:buNone/>
            </a:pPr>
            <a:r>
              <a:rPr lang="ru-RU" sz="4400" dirty="0" smtClean="0"/>
              <a:t>3 закон</a:t>
            </a:r>
          </a:p>
          <a:p>
            <a:pPr lvl="0" algn="ctr">
              <a:buNone/>
            </a:pPr>
            <a:r>
              <a:rPr lang="ru-RU" sz="4400" dirty="0" err="1" smtClean="0"/>
              <a:t>Варис</a:t>
            </a:r>
            <a:r>
              <a:rPr lang="ru-RU" sz="4400" dirty="0" smtClean="0"/>
              <a:t> – </a:t>
            </a:r>
            <a:r>
              <a:rPr lang="ru-RU" sz="4400" dirty="0" err="1" smtClean="0"/>
              <a:t>тугрылыклы</a:t>
            </a:r>
            <a:r>
              <a:rPr lang="ru-RU" sz="4400" dirty="0" smtClean="0"/>
              <a:t> </a:t>
            </a:r>
            <a:r>
              <a:rPr lang="ru-RU" sz="4400" dirty="0" err="1" smtClean="0"/>
              <a:t>иптәш, олыларга</a:t>
            </a:r>
            <a:r>
              <a:rPr lang="ru-RU" sz="4400" dirty="0" smtClean="0"/>
              <a:t> </a:t>
            </a:r>
            <a:r>
              <a:rPr lang="ru-RU" sz="4400" dirty="0" err="1" smtClean="0"/>
              <a:t>һәм кечеләргә булыша</a:t>
            </a:r>
            <a:r>
              <a:rPr lang="ru-RU" sz="4400" dirty="0" smtClean="0"/>
              <a:t>, </a:t>
            </a:r>
            <a:r>
              <a:rPr lang="ru-RU" sz="4400" dirty="0" err="1" smtClean="0"/>
              <a:t>беркемне</a:t>
            </a:r>
            <a:r>
              <a:rPr lang="ru-RU" sz="4400" dirty="0" smtClean="0"/>
              <a:t> </a:t>
            </a:r>
            <a:r>
              <a:rPr lang="ru-RU" sz="4400" dirty="0" err="1" smtClean="0"/>
              <a:t>дә авырлыкларда</a:t>
            </a:r>
            <a:r>
              <a:rPr lang="ru-RU" sz="4400" dirty="0" smtClean="0"/>
              <a:t> </a:t>
            </a:r>
            <a:r>
              <a:rPr lang="ru-RU" sz="4400" dirty="0" err="1" smtClean="0"/>
              <a:t>ялгыз</a:t>
            </a:r>
            <a:r>
              <a:rPr lang="ru-RU" sz="4400" dirty="0" smtClean="0"/>
              <a:t> </a:t>
            </a:r>
            <a:r>
              <a:rPr lang="ru-RU" sz="4400" dirty="0" err="1" smtClean="0"/>
              <a:t>калдырмый</a:t>
            </a:r>
            <a:endParaRPr lang="ru-RU" sz="4400" dirty="0" smtClean="0"/>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6000" b="1" dirty="0" err="1" smtClean="0">
                <a:solidFill>
                  <a:srgbClr val="C00000"/>
                </a:solidFill>
                <a:latin typeface="Times New Roman" pitchFamily="18" charset="0"/>
                <a:cs typeface="Times New Roman" pitchFamily="18" charset="0"/>
              </a:rPr>
              <a:t>Үсеш традициясе</a:t>
            </a:r>
            <a:r>
              <a:rPr lang="ru-RU" dirty="0" smtClean="0"/>
              <a:t/>
            </a:r>
            <a:br>
              <a:rPr lang="ru-RU" dirty="0" smtClean="0"/>
            </a:br>
            <a:endParaRPr lang="ru-RU" dirty="0"/>
          </a:p>
        </p:txBody>
      </p:sp>
      <p:sp>
        <p:nvSpPr>
          <p:cNvPr id="3" name="Содержимое 2"/>
          <p:cNvSpPr>
            <a:spLocks noGrp="1"/>
          </p:cNvSpPr>
          <p:nvPr>
            <p:ph idx="1"/>
          </p:nvPr>
        </p:nvSpPr>
        <p:spPr/>
        <p:txBody>
          <a:bodyPr/>
          <a:lstStyle/>
          <a:p>
            <a:pPr algn="ctr">
              <a:buNone/>
            </a:pPr>
            <a:r>
              <a:rPr lang="ru-RU" sz="3600" dirty="0" smtClean="0"/>
              <a:t>4 закон</a:t>
            </a:r>
          </a:p>
          <a:p>
            <a:pPr algn="ctr">
              <a:buNone/>
            </a:pPr>
            <a:r>
              <a:rPr lang="ru-RU" dirty="0" smtClean="0"/>
              <a:t>         </a:t>
            </a:r>
            <a:r>
              <a:rPr lang="ru-RU" sz="4800" dirty="0" err="1" smtClean="0"/>
              <a:t>Варис</a:t>
            </a:r>
            <a:r>
              <a:rPr lang="ru-RU" sz="4800" dirty="0" smtClean="0"/>
              <a:t> </a:t>
            </a:r>
            <a:r>
              <a:rPr lang="ru-RU" sz="4800" dirty="0" err="1" smtClean="0"/>
              <a:t>күп белергә, көчле һәм җитез булырга</a:t>
            </a:r>
            <a:r>
              <a:rPr lang="ru-RU" sz="4800" dirty="0" smtClean="0"/>
              <a:t> </a:t>
            </a:r>
            <a:r>
              <a:rPr lang="ru-RU" sz="4800" dirty="0" err="1" smtClean="0"/>
              <a:t>омтыла</a:t>
            </a:r>
            <a:endParaRPr lang="ru-RU" sz="4800" dirty="0" smtClean="0"/>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6000" b="1" dirty="0" err="1" smtClean="0">
                <a:solidFill>
                  <a:srgbClr val="C00000"/>
                </a:solidFill>
                <a:latin typeface="Times New Roman" pitchFamily="18" charset="0"/>
                <a:cs typeface="Times New Roman" pitchFamily="18" charset="0"/>
              </a:rPr>
              <a:t>Мирас</a:t>
            </a:r>
            <a:r>
              <a:rPr lang="ru-RU" sz="6000" b="1" dirty="0" smtClean="0">
                <a:solidFill>
                  <a:srgbClr val="C00000"/>
                </a:solidFill>
                <a:latin typeface="Times New Roman" pitchFamily="18" charset="0"/>
                <a:cs typeface="Times New Roman" pitchFamily="18" charset="0"/>
              </a:rPr>
              <a:t> </a:t>
            </a:r>
            <a:r>
              <a:rPr lang="ru-RU" sz="6000" b="1" dirty="0" err="1" smtClean="0">
                <a:solidFill>
                  <a:srgbClr val="C00000"/>
                </a:solidFill>
                <a:latin typeface="Times New Roman" pitchFamily="18" charset="0"/>
                <a:cs typeface="Times New Roman" pitchFamily="18" charset="0"/>
              </a:rPr>
              <a:t>традициясе</a:t>
            </a:r>
            <a:r>
              <a:rPr lang="ru-RU" b="1" dirty="0" smtClean="0">
                <a:solidFill>
                  <a:srgbClr val="C00000"/>
                </a:solidFill>
                <a:latin typeface="Times New Roman" pitchFamily="18" charset="0"/>
                <a:cs typeface="Times New Roman" pitchFamily="18" charset="0"/>
              </a:rPr>
              <a:t/>
            </a:r>
            <a:br>
              <a:rPr lang="ru-RU" b="1" dirty="0" smtClean="0">
                <a:solidFill>
                  <a:srgbClr val="C00000"/>
                </a:solidFill>
                <a:latin typeface="Times New Roman" pitchFamily="18" charset="0"/>
                <a:cs typeface="Times New Roman" pitchFamily="18" charset="0"/>
              </a:rPr>
            </a:br>
            <a:endParaRPr lang="ru-RU" b="1" dirty="0">
              <a:solidFill>
                <a:srgbClr val="C000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ctr">
              <a:buNone/>
            </a:pPr>
            <a:r>
              <a:rPr lang="ru-RU" sz="5400" dirty="0" smtClean="0">
                <a:latin typeface="Times New Roman" pitchFamily="18" charset="0"/>
                <a:cs typeface="Times New Roman" pitchFamily="18" charset="0"/>
              </a:rPr>
              <a:t>5закон</a:t>
            </a:r>
          </a:p>
          <a:p>
            <a:pPr algn="ctr">
              <a:buNone/>
            </a:pPr>
            <a:r>
              <a:rPr lang="ru-RU" sz="5400" dirty="0" smtClean="0">
                <a:latin typeface="Times New Roman" pitchFamily="18" charset="0"/>
                <a:cs typeface="Times New Roman" pitchFamily="18" charset="0"/>
              </a:rPr>
              <a:t>  </a:t>
            </a:r>
            <a:r>
              <a:rPr lang="ru-RU" sz="5400" dirty="0" err="1" smtClean="0">
                <a:latin typeface="Times New Roman" pitchFamily="18" charset="0"/>
                <a:cs typeface="Times New Roman" pitchFamily="18" charset="0"/>
              </a:rPr>
              <a:t>Варис</a:t>
            </a:r>
            <a:r>
              <a:rPr lang="ru-RU" sz="5400" dirty="0" smtClean="0">
                <a:latin typeface="Times New Roman" pitchFamily="18" charset="0"/>
                <a:cs typeface="Times New Roman" pitchFamily="18" charset="0"/>
              </a:rPr>
              <a:t> </a:t>
            </a:r>
            <a:r>
              <a:rPr lang="ru-RU" sz="5400" dirty="0" err="1" smtClean="0">
                <a:latin typeface="Times New Roman" pitchFamily="18" charset="0"/>
                <a:cs typeface="Times New Roman" pitchFamily="18" charset="0"/>
              </a:rPr>
              <a:t>табигатьне</a:t>
            </a:r>
            <a:r>
              <a:rPr lang="ru-RU" sz="5400" dirty="0" smtClean="0">
                <a:latin typeface="Times New Roman" pitchFamily="18" charset="0"/>
                <a:cs typeface="Times New Roman" pitchFamily="18" charset="0"/>
              </a:rPr>
              <a:t>, </a:t>
            </a:r>
            <a:r>
              <a:rPr lang="ru-RU" sz="5400" dirty="0" err="1" smtClean="0">
                <a:latin typeface="Times New Roman" pitchFamily="18" charset="0"/>
                <a:cs typeface="Times New Roman" pitchFamily="18" charset="0"/>
              </a:rPr>
              <a:t>туган</a:t>
            </a:r>
            <a:r>
              <a:rPr lang="ru-RU" sz="5400" dirty="0" smtClean="0">
                <a:latin typeface="Times New Roman" pitchFamily="18" charset="0"/>
                <a:cs typeface="Times New Roman" pitchFamily="18" charset="0"/>
              </a:rPr>
              <a:t> </a:t>
            </a:r>
            <a:r>
              <a:rPr lang="ru-RU" sz="5400" dirty="0" err="1" smtClean="0">
                <a:latin typeface="Times New Roman" pitchFamily="18" charset="0"/>
                <a:cs typeface="Times New Roman" pitchFamily="18" charset="0"/>
              </a:rPr>
              <a:t>ягының мәдәниятен уяу</a:t>
            </a:r>
            <a:r>
              <a:rPr lang="ru-RU" sz="5400" dirty="0" smtClean="0">
                <a:latin typeface="Times New Roman" pitchFamily="18" charset="0"/>
                <a:cs typeface="Times New Roman" pitchFamily="18" charset="0"/>
              </a:rPr>
              <a:t> </a:t>
            </a:r>
            <a:r>
              <a:rPr lang="ru-RU" sz="5400" dirty="0" err="1" smtClean="0">
                <a:latin typeface="Times New Roman" pitchFamily="18" charset="0"/>
                <a:cs typeface="Times New Roman" pitchFamily="18" charset="0"/>
              </a:rPr>
              <a:t>саклый</a:t>
            </a:r>
            <a:endParaRPr lang="ru-RU" sz="5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428604"/>
            <a:ext cx="8586790" cy="1857388"/>
          </a:xfrm>
        </p:spPr>
        <p:txBody>
          <a:bodyPr>
            <a:normAutofit fontScale="90000"/>
          </a:bodyPr>
          <a:lstStyle/>
          <a:p>
            <a:r>
              <a:rPr lang="ru-RU" dirty="0" smtClean="0"/>
              <a:t>ТАТАРСТАН ВАРИСЛАРЫ БЕРЛЕГЕ – </a:t>
            </a:r>
            <a:br>
              <a:rPr lang="ru-RU" dirty="0" smtClean="0"/>
            </a:br>
            <a:r>
              <a:rPr lang="ru-RU" dirty="0" smtClean="0"/>
              <a:t>ТВБ</a:t>
            </a:r>
            <a:br>
              <a:rPr lang="ru-RU" dirty="0" smtClean="0"/>
            </a:br>
            <a:endParaRPr lang="ru-RU" dirty="0"/>
          </a:p>
        </p:txBody>
      </p:sp>
      <p:sp>
        <p:nvSpPr>
          <p:cNvPr id="3" name="Содержимое 2"/>
          <p:cNvSpPr>
            <a:spLocks noGrp="1"/>
          </p:cNvSpPr>
          <p:nvPr>
            <p:ph idx="1"/>
          </p:nvPr>
        </p:nvSpPr>
        <p:spPr>
          <a:xfrm>
            <a:off x="0" y="2000240"/>
            <a:ext cx="9001156" cy="3900502"/>
          </a:xfrm>
        </p:spPr>
        <p:txBody>
          <a:bodyPr/>
          <a:lstStyle/>
          <a:p>
            <a:pPr algn="ctr"/>
            <a:r>
              <a:rPr lang="ru-RU" dirty="0" smtClean="0"/>
              <a:t>ВАРИСЛАРНЫҢ ДЕВИЗЫ:</a:t>
            </a:r>
          </a:p>
          <a:p>
            <a:pPr algn="ctr"/>
            <a:r>
              <a:rPr lang="ru-RU" dirty="0" smtClean="0"/>
              <a:t>“ТУГАН ИЛ, МӘРХӘМӘТЛЕЛЕК ҺӘМ ГАДЕЛЛЕК ӨЧЕН КӨРӘШКӘ </a:t>
            </a:r>
          </a:p>
          <a:p>
            <a:pPr algn="ctr">
              <a:buNone/>
            </a:pPr>
            <a:r>
              <a:rPr lang="ru-RU" dirty="0" smtClean="0"/>
              <a:t>ҺӘРВАКЫТ  ӘЗЕР БУЛ!”</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БЕЗНЕҢ СИМВОЛЛАР:</a:t>
            </a:r>
            <a:br>
              <a:rPr lang="ru-RU" dirty="0" smtClean="0"/>
            </a:br>
            <a:endParaRPr lang="ru-RU" dirty="0"/>
          </a:p>
        </p:txBody>
      </p:sp>
      <p:sp>
        <p:nvSpPr>
          <p:cNvPr id="3" name="Содержимое 2"/>
          <p:cNvSpPr>
            <a:spLocks noGrp="1"/>
          </p:cNvSpPr>
          <p:nvPr>
            <p:ph idx="1"/>
          </p:nvPr>
        </p:nvSpPr>
        <p:spPr/>
        <p:txBody>
          <a:bodyPr>
            <a:normAutofit fontScale="85000" lnSpcReduction="10000"/>
          </a:bodyPr>
          <a:lstStyle/>
          <a:p>
            <a:r>
              <a:rPr lang="ru-RU" dirty="0" smtClean="0"/>
              <a:t>  </a:t>
            </a:r>
            <a:r>
              <a:rPr lang="ru-RU" b="1" dirty="0" smtClean="0">
                <a:solidFill>
                  <a:srgbClr val="0070C0"/>
                </a:solidFill>
              </a:rPr>
              <a:t>ЗӘҢГӘР</a:t>
            </a:r>
            <a:r>
              <a:rPr lang="ru-RU" dirty="0" smtClean="0"/>
              <a:t>-</a:t>
            </a:r>
            <a:r>
              <a:rPr lang="ru-RU" dirty="0" smtClean="0"/>
              <a:t> </a:t>
            </a:r>
            <a:r>
              <a:rPr lang="ru-RU" dirty="0" err="1" smtClean="0"/>
              <a:t>безгә дөрес юлны</a:t>
            </a:r>
            <a:r>
              <a:rPr lang="ru-RU" dirty="0" smtClean="0"/>
              <a:t> </a:t>
            </a:r>
            <a:r>
              <a:rPr lang="ru-RU" dirty="0" err="1" smtClean="0"/>
              <a:t>күрсәтүче төс.</a:t>
            </a:r>
            <a:r>
              <a:rPr lang="ru-RU" dirty="0" smtClean="0"/>
              <a:t> </a:t>
            </a:r>
            <a:r>
              <a:rPr lang="ru-RU" dirty="0" err="1" smtClean="0"/>
              <a:t>Сәяхәттә генә түгел, тормышта</a:t>
            </a:r>
            <a:r>
              <a:rPr lang="ru-RU" dirty="0" smtClean="0"/>
              <a:t> да </a:t>
            </a:r>
            <a:r>
              <a:rPr lang="ru-RU" dirty="0" err="1" smtClean="0"/>
              <a:t>дөрес юнәлеш сайлый</a:t>
            </a:r>
            <a:r>
              <a:rPr lang="ru-RU" dirty="0" smtClean="0"/>
              <a:t> </a:t>
            </a:r>
            <a:r>
              <a:rPr lang="ru-RU" dirty="0" err="1" smtClean="0"/>
              <a:t>белү</a:t>
            </a:r>
            <a:r>
              <a:rPr lang="ru-RU" dirty="0" smtClean="0"/>
              <a:t>, </a:t>
            </a:r>
            <a:r>
              <a:rPr lang="ru-RU" dirty="0" err="1" smtClean="0"/>
              <a:t>юлдан</a:t>
            </a:r>
            <a:r>
              <a:rPr lang="ru-RU" dirty="0" smtClean="0"/>
              <a:t> </a:t>
            </a:r>
            <a:r>
              <a:rPr lang="ru-RU" dirty="0" err="1" smtClean="0"/>
              <a:t>читкә тайпылмау</a:t>
            </a:r>
            <a:r>
              <a:rPr lang="ru-RU" dirty="0" smtClean="0"/>
              <a:t> </a:t>
            </a:r>
            <a:r>
              <a:rPr lang="ru-RU" dirty="0" err="1" smtClean="0"/>
              <a:t>кирәк</a:t>
            </a:r>
            <a:r>
              <a:rPr lang="ru-RU" dirty="0" smtClean="0"/>
              <a:t>;</a:t>
            </a:r>
          </a:p>
          <a:p>
            <a:r>
              <a:rPr lang="ru-RU" dirty="0" smtClean="0"/>
              <a:t>  </a:t>
            </a:r>
            <a:r>
              <a:rPr lang="ru-RU" b="1" dirty="0" smtClean="0">
                <a:solidFill>
                  <a:srgbClr val="00B050"/>
                </a:solidFill>
              </a:rPr>
              <a:t>ЯШЕЛ</a:t>
            </a:r>
            <a:r>
              <a:rPr lang="ru-RU" dirty="0" smtClean="0"/>
              <a:t>-</a:t>
            </a:r>
            <a:r>
              <a:rPr lang="ru-RU" dirty="0" smtClean="0"/>
              <a:t> </a:t>
            </a:r>
            <a:r>
              <a:rPr lang="ru-RU" dirty="0" err="1" smtClean="0"/>
              <a:t>безнең Җир шарыбыз</a:t>
            </a:r>
            <a:r>
              <a:rPr lang="ru-RU" dirty="0" smtClean="0"/>
              <a:t> </a:t>
            </a:r>
            <a:r>
              <a:rPr lang="ru-RU" dirty="0" err="1" smtClean="0"/>
              <a:t>төсе.</a:t>
            </a:r>
            <a:r>
              <a:rPr lang="ru-RU" dirty="0" smtClean="0"/>
              <a:t> </a:t>
            </a:r>
            <a:r>
              <a:rPr lang="ru-RU" dirty="0" err="1" smtClean="0"/>
              <a:t>Аның биш</a:t>
            </a:r>
            <a:r>
              <a:rPr lang="ru-RU" dirty="0" smtClean="0"/>
              <a:t> </a:t>
            </a:r>
            <a:r>
              <a:rPr lang="ru-RU" dirty="0" err="1" smtClean="0"/>
              <a:t>кисәгендә дә кешеләр, диннәре, милләтләре, инанганлыклары</a:t>
            </a:r>
            <a:r>
              <a:rPr lang="ru-RU" dirty="0" smtClean="0"/>
              <a:t> </a:t>
            </a:r>
            <a:r>
              <a:rPr lang="ru-RU" dirty="0" err="1" smtClean="0"/>
              <a:t>нинди</a:t>
            </a:r>
            <a:r>
              <a:rPr lang="ru-RU" dirty="0" smtClean="0"/>
              <a:t> </a:t>
            </a:r>
            <a:r>
              <a:rPr lang="ru-RU" dirty="0" err="1" smtClean="0"/>
              <a:t>булуга</a:t>
            </a:r>
            <a:r>
              <a:rPr lang="ru-RU" dirty="0" smtClean="0"/>
              <a:t> </a:t>
            </a:r>
            <a:r>
              <a:rPr lang="ru-RU" dirty="0" err="1" smtClean="0"/>
              <a:t>карамастан</a:t>
            </a:r>
            <a:r>
              <a:rPr lang="ru-RU" dirty="0" smtClean="0"/>
              <a:t>, </a:t>
            </a:r>
            <a:r>
              <a:rPr lang="ru-RU" dirty="0" err="1" smtClean="0"/>
              <a:t>тыныч</a:t>
            </a:r>
            <a:r>
              <a:rPr lang="ru-RU" dirty="0" smtClean="0"/>
              <a:t> </a:t>
            </a:r>
            <a:r>
              <a:rPr lang="ru-RU" dirty="0" err="1" smtClean="0"/>
              <a:t>һәм бәхетле яшәргә телиләр;</a:t>
            </a:r>
            <a:endParaRPr lang="ru-RU" dirty="0" smtClean="0"/>
          </a:p>
          <a:p>
            <a:r>
              <a:rPr lang="ru-RU" dirty="0" smtClean="0"/>
              <a:t>  </a:t>
            </a:r>
            <a:r>
              <a:rPr lang="ru-RU" b="1" dirty="0" smtClean="0">
                <a:solidFill>
                  <a:srgbClr val="FF0000"/>
                </a:solidFill>
              </a:rPr>
              <a:t>КЫЗЫЛ</a:t>
            </a:r>
            <a:r>
              <a:rPr lang="ru-RU" dirty="0" smtClean="0"/>
              <a:t>- </a:t>
            </a:r>
            <a:r>
              <a:rPr lang="ru-RU" dirty="0" err="1" smtClean="0"/>
              <a:t>игелеклелек</a:t>
            </a:r>
            <a:r>
              <a:rPr lang="ru-RU" dirty="0" smtClean="0"/>
              <a:t> </a:t>
            </a:r>
            <a:r>
              <a:rPr lang="ru-RU" dirty="0" err="1" smtClean="0"/>
              <a:t>төсе ул</a:t>
            </a:r>
            <a:r>
              <a:rPr lang="ru-RU" dirty="0" smtClean="0"/>
              <a:t>, </a:t>
            </a:r>
            <a:r>
              <a:rPr lang="ru-RU" dirty="0" err="1" smtClean="0"/>
              <a:t>кешеләргә игелек</a:t>
            </a:r>
            <a:r>
              <a:rPr lang="ru-RU" dirty="0" smtClean="0"/>
              <a:t> </a:t>
            </a:r>
            <a:r>
              <a:rPr lang="ru-RU" dirty="0" err="1" smtClean="0"/>
              <a:t>кылучы</a:t>
            </a:r>
            <a:r>
              <a:rPr lang="ru-RU" dirty="0" smtClean="0"/>
              <a:t>, </a:t>
            </a:r>
            <a:r>
              <a:rPr lang="ru-RU" dirty="0" err="1" smtClean="0"/>
              <a:t>аларга</a:t>
            </a:r>
            <a:r>
              <a:rPr lang="ru-RU" dirty="0" smtClean="0"/>
              <a:t> </a:t>
            </a:r>
            <a:r>
              <a:rPr lang="ru-RU" dirty="0" err="1" smtClean="0"/>
              <a:t>үз җаныңның җылысын  өләшүче булган</a:t>
            </a:r>
            <a:r>
              <a:rPr lang="ru-RU" dirty="0" smtClean="0"/>
              <a:t> </a:t>
            </a:r>
            <a:r>
              <a:rPr lang="ru-RU" dirty="0" err="1" smtClean="0"/>
              <a:t>күңелнең бер</a:t>
            </a:r>
            <a:r>
              <a:rPr lang="ru-RU" dirty="0" smtClean="0"/>
              <a:t> </a:t>
            </a:r>
            <a:r>
              <a:rPr lang="ru-RU" dirty="0" err="1" smtClean="0"/>
              <a:t>чаткысы</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8543956" cy="1143000"/>
          </a:xfrm>
        </p:spPr>
        <p:txBody>
          <a:bodyPr>
            <a:noAutofit/>
          </a:bodyPr>
          <a:lstStyle/>
          <a:p>
            <a:r>
              <a:rPr lang="ru-RU" dirty="0" smtClean="0"/>
              <a:t>ВАРИСЛАРНЫҢ БИЕКЛЕКЛӘРЕ:</a:t>
            </a:r>
            <a:br>
              <a:rPr lang="ru-RU" dirty="0" smtClean="0"/>
            </a:br>
            <a:endParaRPr lang="ru-RU" dirty="0"/>
          </a:p>
        </p:txBody>
      </p:sp>
      <p:sp>
        <p:nvSpPr>
          <p:cNvPr id="3" name="Содержимое 2"/>
          <p:cNvSpPr>
            <a:spLocks noGrp="1"/>
          </p:cNvSpPr>
          <p:nvPr>
            <p:ph idx="1"/>
          </p:nvPr>
        </p:nvSpPr>
        <p:spPr>
          <a:xfrm>
            <a:off x="214282" y="1600200"/>
            <a:ext cx="8715436" cy="4525963"/>
          </a:xfrm>
        </p:spPr>
        <p:txBody>
          <a:bodyPr>
            <a:normAutofit lnSpcReduction="10000"/>
          </a:bodyPr>
          <a:lstStyle/>
          <a:p>
            <a:r>
              <a:rPr lang="ru-RU" dirty="0" err="1" smtClean="0"/>
              <a:t>Варислар</a:t>
            </a:r>
            <a:r>
              <a:rPr lang="ru-RU" dirty="0" smtClean="0"/>
              <a:t> </a:t>
            </a:r>
            <a:r>
              <a:rPr lang="ru-RU" dirty="0" err="1" smtClean="0"/>
              <a:t>биеклеге</a:t>
            </a:r>
            <a:r>
              <a:rPr lang="ru-RU" dirty="0" smtClean="0"/>
              <a:t>- </a:t>
            </a:r>
            <a:r>
              <a:rPr lang="ru-RU" dirty="0" err="1" smtClean="0"/>
              <a:t>синең оешмадагы</a:t>
            </a:r>
            <a:r>
              <a:rPr lang="ru-RU" dirty="0" smtClean="0"/>
              <a:t> </a:t>
            </a:r>
            <a:r>
              <a:rPr lang="ru-RU" dirty="0" err="1" smtClean="0"/>
              <a:t>үсеш программаң һәм осталыгыңны арттыру</a:t>
            </a:r>
            <a:r>
              <a:rPr lang="ru-RU" dirty="0" smtClean="0"/>
              <a:t> юлы, </a:t>
            </a:r>
            <a:r>
              <a:rPr lang="ru-RU" dirty="0" err="1" smtClean="0"/>
              <a:t>өзлексез үз өстендә эшләү </a:t>
            </a:r>
            <a:r>
              <a:rPr lang="ru-RU" dirty="0" smtClean="0"/>
              <a:t>ул. </a:t>
            </a:r>
            <a:endParaRPr lang="ru-RU" dirty="0" smtClean="0"/>
          </a:p>
          <a:p>
            <a:pPr>
              <a:buNone/>
            </a:pPr>
            <a:r>
              <a:rPr lang="ru-RU" dirty="0" smtClean="0"/>
              <a:t> </a:t>
            </a:r>
            <a:r>
              <a:rPr lang="ru-RU" dirty="0" smtClean="0"/>
              <a:t>   </a:t>
            </a:r>
            <a:r>
              <a:rPr lang="ru-RU" dirty="0" err="1" smtClean="0"/>
              <a:t>Бу</a:t>
            </a:r>
            <a:r>
              <a:rPr lang="ru-RU" dirty="0" smtClean="0"/>
              <a:t> </a:t>
            </a:r>
            <a:r>
              <a:rPr lang="ru-RU" dirty="0" err="1" smtClean="0"/>
              <a:t>биеклекләрнең төп кыйммәте- син</a:t>
            </a:r>
            <a:r>
              <a:rPr lang="ru-RU" dirty="0" smtClean="0"/>
              <a:t> </a:t>
            </a:r>
            <a:r>
              <a:rPr lang="ru-RU" dirty="0" err="1" smtClean="0"/>
              <a:t>ирешкән осталык</a:t>
            </a:r>
            <a:r>
              <a:rPr lang="ru-RU" dirty="0" smtClean="0"/>
              <a:t>, </a:t>
            </a:r>
            <a:r>
              <a:rPr lang="ru-RU" dirty="0" err="1" smtClean="0"/>
              <a:t>син</a:t>
            </a:r>
            <a:r>
              <a:rPr lang="ru-RU" dirty="0" smtClean="0"/>
              <a:t> </a:t>
            </a:r>
            <a:r>
              <a:rPr lang="ru-RU" dirty="0" err="1" smtClean="0"/>
              <a:t>ия</a:t>
            </a:r>
            <a:r>
              <a:rPr lang="ru-RU" dirty="0" smtClean="0"/>
              <a:t> </a:t>
            </a:r>
            <a:r>
              <a:rPr lang="ru-RU" dirty="0" err="1" smtClean="0"/>
              <a:t>булган</a:t>
            </a:r>
            <a:r>
              <a:rPr lang="ru-RU" dirty="0" smtClean="0"/>
              <a:t> </a:t>
            </a:r>
            <a:r>
              <a:rPr lang="ru-RU" dirty="0" err="1" smtClean="0"/>
              <a:t>зирәклек, синдәге тәҗрибә.</a:t>
            </a:r>
            <a:endParaRPr lang="ru-RU" dirty="0" smtClean="0"/>
          </a:p>
          <a:p>
            <a:r>
              <a:rPr lang="ru-RU" dirty="0" smtClean="0"/>
              <a:t>I </a:t>
            </a:r>
            <a:r>
              <a:rPr lang="ru-RU" dirty="0" err="1" smtClean="0"/>
              <a:t>биеклек</a:t>
            </a:r>
            <a:r>
              <a:rPr lang="ru-RU" dirty="0" smtClean="0"/>
              <a:t> - “ВАРИС”</a:t>
            </a:r>
          </a:p>
          <a:p>
            <a:r>
              <a:rPr lang="ru-RU" dirty="0" smtClean="0"/>
              <a:t>II </a:t>
            </a:r>
            <a:r>
              <a:rPr lang="ru-RU" dirty="0" err="1" smtClean="0"/>
              <a:t>биеклек</a:t>
            </a:r>
            <a:r>
              <a:rPr lang="ru-RU" dirty="0" smtClean="0"/>
              <a:t> - “ӨЛКӘН    ВАРИС”</a:t>
            </a:r>
          </a:p>
          <a:p>
            <a:r>
              <a:rPr lang="ru-RU" dirty="0" smtClean="0"/>
              <a:t>III </a:t>
            </a:r>
            <a:r>
              <a:rPr lang="ru-RU" dirty="0" err="1" smtClean="0"/>
              <a:t>биеклек</a:t>
            </a:r>
            <a:r>
              <a:rPr lang="ru-RU" dirty="0" smtClean="0"/>
              <a:t> - “ВАРИС - ИНСТРУКТОР”</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472518" cy="1143000"/>
          </a:xfrm>
        </p:spPr>
        <p:txBody>
          <a:bodyPr>
            <a:normAutofit fontScale="90000"/>
          </a:bodyPr>
          <a:lstStyle/>
          <a:p>
            <a:r>
              <a:rPr lang="ru-RU" dirty="0" smtClean="0">
                <a:solidFill>
                  <a:srgbClr val="C00000"/>
                </a:solidFill>
              </a:rPr>
              <a:t>ЭШНЕ НИЧЕК ПЛАНЛАШТЫРЫРГА?</a:t>
            </a:r>
            <a:br>
              <a:rPr lang="ru-RU" dirty="0" smtClean="0">
                <a:solidFill>
                  <a:srgbClr val="C00000"/>
                </a:solidFill>
              </a:rPr>
            </a:br>
            <a:endParaRPr lang="ru-RU" dirty="0">
              <a:solidFill>
                <a:srgbClr val="C00000"/>
              </a:solidFill>
            </a:endParaRPr>
          </a:p>
        </p:txBody>
      </p:sp>
      <p:sp>
        <p:nvSpPr>
          <p:cNvPr id="3" name="Содержимое 2"/>
          <p:cNvSpPr>
            <a:spLocks noGrp="1"/>
          </p:cNvSpPr>
          <p:nvPr>
            <p:ph idx="1"/>
          </p:nvPr>
        </p:nvSpPr>
        <p:spPr/>
        <p:txBody>
          <a:bodyPr/>
          <a:lstStyle/>
          <a:p>
            <a:r>
              <a:rPr lang="ru-RU" dirty="0" err="1" smtClean="0"/>
              <a:t>Планлаштыру</a:t>
            </a:r>
            <a:r>
              <a:rPr lang="ru-RU" dirty="0" smtClean="0"/>
              <a:t> – </a:t>
            </a:r>
            <a:r>
              <a:rPr lang="ru-RU" dirty="0" err="1" smtClean="0"/>
              <a:t>мавыктыргыч</a:t>
            </a:r>
            <a:r>
              <a:rPr lang="ru-RU" dirty="0" smtClean="0"/>
              <a:t> </a:t>
            </a:r>
            <a:r>
              <a:rPr lang="ru-RU" dirty="0" err="1" smtClean="0"/>
              <a:t>эш</a:t>
            </a:r>
            <a:r>
              <a:rPr lang="ru-RU" dirty="0" smtClean="0"/>
              <a:t>.</a:t>
            </a:r>
          </a:p>
          <a:p>
            <a:pPr lvl="0"/>
            <a:r>
              <a:rPr lang="ru-RU" dirty="0" smtClean="0"/>
              <a:t> </a:t>
            </a:r>
            <a:r>
              <a:rPr lang="ru-RU" dirty="0" err="1" smtClean="0"/>
              <a:t>үзебез планлаштырабыз</a:t>
            </a:r>
            <a:r>
              <a:rPr lang="ru-RU" dirty="0" smtClean="0"/>
              <a:t>;</a:t>
            </a:r>
          </a:p>
          <a:p>
            <a:pPr lvl="0"/>
            <a:r>
              <a:rPr lang="ru-RU" dirty="0" smtClean="0"/>
              <a:t> </a:t>
            </a:r>
            <a:r>
              <a:rPr lang="ru-RU" dirty="0" err="1" smtClean="0"/>
              <a:t>үзебез оештырабыз</a:t>
            </a:r>
            <a:r>
              <a:rPr lang="ru-RU" dirty="0" smtClean="0"/>
              <a:t>;</a:t>
            </a:r>
          </a:p>
          <a:p>
            <a:pPr lvl="0"/>
            <a:r>
              <a:rPr lang="ru-RU" dirty="0" smtClean="0"/>
              <a:t> </a:t>
            </a:r>
            <a:r>
              <a:rPr lang="ru-RU" dirty="0" err="1" smtClean="0"/>
              <a:t>үзебез үткәрәбез;</a:t>
            </a:r>
            <a:endParaRPr lang="ru-RU" dirty="0" smtClean="0"/>
          </a:p>
          <a:p>
            <a:pPr lvl="0"/>
            <a:r>
              <a:rPr lang="ru-RU" dirty="0" smtClean="0"/>
              <a:t> </a:t>
            </a:r>
            <a:r>
              <a:rPr lang="ru-RU" dirty="0" err="1" smtClean="0"/>
              <a:t>үзебез йомгак</a:t>
            </a:r>
            <a:r>
              <a:rPr lang="ru-RU" dirty="0" smtClean="0"/>
              <a:t> </a:t>
            </a:r>
            <a:r>
              <a:rPr lang="ru-RU" dirty="0" err="1" smtClean="0"/>
              <a:t>ясыйбыз</a:t>
            </a:r>
            <a:endParaRPr lang="ru-RU" dirty="0" smtClean="0"/>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fontScale="90000"/>
          </a:bodyPr>
          <a:lstStyle/>
          <a:p>
            <a:r>
              <a:rPr lang="ru-RU" sz="2400" dirty="0" smtClean="0"/>
              <a:t>«ВАРИС»</a:t>
            </a:r>
            <a:r>
              <a:rPr lang="ru-RU" sz="2000" dirty="0" smtClean="0"/>
              <a:t>   </a:t>
            </a:r>
            <a:r>
              <a:rPr lang="ru-RU" sz="2000" dirty="0" err="1" smtClean="0"/>
              <a:t>исеменең </a:t>
            </a:r>
            <a:r>
              <a:rPr lang="ru-RU" sz="2000" dirty="0" smtClean="0"/>
              <a:t> I  </a:t>
            </a:r>
            <a:r>
              <a:rPr lang="ru-RU" sz="2400" dirty="0" smtClean="0"/>
              <a:t> </a:t>
            </a:r>
            <a:r>
              <a:rPr lang="ru-RU" sz="2400" dirty="0" err="1" smtClean="0"/>
              <a:t>биеклеген</a:t>
            </a:r>
            <a:r>
              <a:rPr lang="ru-RU" sz="2400" dirty="0" smtClean="0"/>
              <a:t> </a:t>
            </a:r>
            <a:r>
              <a:rPr lang="ru-RU" sz="2400" dirty="0" err="1" smtClean="0"/>
              <a:t>яуларга</a:t>
            </a:r>
            <a:r>
              <a:rPr lang="ru-RU" sz="2400" dirty="0" smtClean="0"/>
              <a:t> </a:t>
            </a:r>
            <a:r>
              <a:rPr lang="ru-RU" sz="2400" dirty="0" err="1" smtClean="0"/>
              <a:t>әзер булу</a:t>
            </a:r>
            <a:r>
              <a:rPr lang="ru-RU" sz="2400" dirty="0" smtClean="0"/>
              <a:t> </a:t>
            </a:r>
            <a:r>
              <a:rPr lang="ru-RU" sz="2400" dirty="0" err="1" smtClean="0"/>
              <a:t>өчен вариска</a:t>
            </a:r>
            <a:r>
              <a:rPr lang="ru-RU" sz="2400" dirty="0" smtClean="0"/>
              <a:t> </a:t>
            </a:r>
            <a:r>
              <a:rPr lang="ru-RU" sz="2400" dirty="0" err="1" smtClean="0"/>
              <a:t>түбәндәгеләрне эшләү таләп ителә</a:t>
            </a:r>
            <a:r>
              <a:rPr lang="ru-RU" sz="2400" dirty="0" smtClean="0"/>
              <a:t>:</a:t>
            </a:r>
            <a:br>
              <a:rPr lang="ru-RU" sz="2400" dirty="0" smtClean="0"/>
            </a:br>
            <a:endParaRPr lang="ru-RU" sz="2400" dirty="0"/>
          </a:p>
        </p:txBody>
      </p:sp>
      <p:sp>
        <p:nvSpPr>
          <p:cNvPr id="3" name="Содержимое 2"/>
          <p:cNvSpPr>
            <a:spLocks noGrp="1"/>
          </p:cNvSpPr>
          <p:nvPr>
            <p:ph idx="1"/>
          </p:nvPr>
        </p:nvSpPr>
        <p:spPr>
          <a:xfrm>
            <a:off x="428596" y="928670"/>
            <a:ext cx="8229600" cy="4697427"/>
          </a:xfrm>
        </p:spPr>
        <p:txBody>
          <a:bodyPr>
            <a:noAutofit/>
          </a:bodyPr>
          <a:lstStyle/>
          <a:p>
            <a:r>
              <a:rPr lang="ru-RU" sz="1050" dirty="0" smtClean="0">
                <a:latin typeface="Times New Roman" pitchFamily="18" charset="0"/>
                <a:cs typeface="Times New Roman" pitchFamily="18" charset="0"/>
              </a:rPr>
              <a:t>1. </a:t>
            </a:r>
            <a:r>
              <a:rPr lang="ru-RU" sz="1050" dirty="0" err="1" smtClean="0">
                <a:latin typeface="Times New Roman" pitchFamily="18" charset="0"/>
                <a:cs typeface="Times New Roman" pitchFamily="18" charset="0"/>
              </a:rPr>
              <a:t>Варисларның законнарын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традицияләрен, девизларын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шигарен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(өндәмәсен </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белү.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2. </a:t>
            </a:r>
            <a:r>
              <a:rPr lang="ru-RU" sz="1050" dirty="0" err="1" smtClean="0">
                <a:latin typeface="Times New Roman" pitchFamily="18" charset="0"/>
                <a:cs typeface="Times New Roman" pitchFamily="18" charset="0"/>
              </a:rPr>
              <a:t>Үз республикаңның, шәһәреңнең, районыңның тарихын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белү өчен өч халык</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җырын һәм биюен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башкару</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3. </a:t>
            </a:r>
            <a:r>
              <a:rPr lang="ru-RU" sz="1050" dirty="0" err="1" smtClean="0">
                <a:latin typeface="Times New Roman" pitchFamily="18" charset="0"/>
                <a:cs typeface="Times New Roman" pitchFamily="18" charset="0"/>
              </a:rPr>
              <a:t>Үзеңнең звеноң һәм аның флагы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турында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сөйли белү.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4. Экстремаль </a:t>
            </a:r>
            <a:r>
              <a:rPr lang="ru-RU" sz="1050" dirty="0" err="1" smtClean="0">
                <a:latin typeface="Times New Roman" pitchFamily="18" charset="0"/>
                <a:cs typeface="Times New Roman" pitchFamily="18" charset="0"/>
              </a:rPr>
              <a:t>шартларда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карар</a:t>
            </a:r>
            <a:r>
              <a:rPr lang="ru-RU" sz="1050" dirty="0" smtClean="0">
                <a:latin typeface="Times New Roman" pitchFamily="18" charset="0"/>
                <a:cs typeface="Times New Roman" pitchFamily="18" charset="0"/>
              </a:rPr>
              <a:t> кабул </a:t>
            </a:r>
            <a:r>
              <a:rPr lang="ru-RU" sz="1050" dirty="0" err="1" smtClean="0">
                <a:latin typeface="Times New Roman" pitchFamily="18" charset="0"/>
                <a:cs typeface="Times New Roman" pitchFamily="18" charset="0"/>
              </a:rPr>
              <a:t>итә белү</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табиб</a:t>
            </a:r>
            <a:r>
              <a:rPr lang="ru-RU" sz="1050" dirty="0" smtClean="0">
                <a:latin typeface="Times New Roman" pitchFamily="18" charset="0"/>
                <a:cs typeface="Times New Roman" pitchFamily="18" charset="0"/>
              </a:rPr>
              <a:t>, милиция, </a:t>
            </a:r>
            <a:r>
              <a:rPr lang="ru-RU" sz="1050" dirty="0" err="1" smtClean="0">
                <a:latin typeface="Times New Roman" pitchFamily="18" charset="0"/>
                <a:cs typeface="Times New Roman" pitchFamily="18" charset="0"/>
              </a:rPr>
              <a:t>янгын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сүндерүчене чакыру</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беренче</a:t>
            </a:r>
            <a:r>
              <a:rPr lang="ru-RU" sz="1050" dirty="0" smtClean="0">
                <a:latin typeface="Times New Roman" pitchFamily="18" charset="0"/>
                <a:cs typeface="Times New Roman" pitchFamily="18" charset="0"/>
              </a:rPr>
              <a:t> медицина </a:t>
            </a:r>
            <a:r>
              <a:rPr lang="ru-RU" sz="1050" dirty="0" err="1" smtClean="0">
                <a:latin typeface="Times New Roman" pitchFamily="18" charset="0"/>
                <a:cs typeface="Times New Roman" pitchFamily="18" charset="0"/>
              </a:rPr>
              <a:t>ярдәмен күрсәтү </a:t>
            </a:r>
            <a:r>
              <a:rPr lang="ru-RU" sz="1050" dirty="0" smtClean="0">
                <a:latin typeface="Times New Roman" pitchFamily="18" charset="0"/>
                <a:cs typeface="Times New Roman" pitchFamily="18" charset="0"/>
              </a:rPr>
              <a:t>(</a:t>
            </a:r>
            <a:r>
              <a:rPr lang="ru-RU" sz="1050" dirty="0" err="1" smtClean="0">
                <a:latin typeface="Times New Roman" pitchFamily="18" charset="0"/>
                <a:cs typeface="Times New Roman" pitchFamily="18" charset="0"/>
              </a:rPr>
              <a:t>кечкенә җәрәхәтне юу</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бәйләп </a:t>
            </a:r>
            <a:r>
              <a:rPr lang="ru-RU" sz="1050" dirty="0" smtClean="0">
                <a:latin typeface="Times New Roman" pitchFamily="18" charset="0"/>
                <a:cs typeface="Times New Roman" pitchFamily="18" charset="0"/>
              </a:rPr>
              <a:t>кую, </a:t>
            </a:r>
            <a:r>
              <a:rPr lang="ru-RU" sz="1050" dirty="0" err="1" smtClean="0">
                <a:latin typeface="Times New Roman" pitchFamily="18" charset="0"/>
                <a:cs typeface="Times New Roman" pitchFamily="18" charset="0"/>
              </a:rPr>
              <a:t>кулга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кергән шырпыны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алу</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авыруны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дөрес итеп</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күчерү, аңын югалткан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кешегә ярдәм итә белү</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5. </a:t>
            </a:r>
            <a:r>
              <a:rPr lang="ru-RU" sz="1050" dirty="0" err="1" smtClean="0">
                <a:latin typeface="Times New Roman" pitchFamily="18" charset="0"/>
                <a:cs typeface="Times New Roman" pitchFamily="18" charset="0"/>
              </a:rPr>
              <a:t>Бинада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һәм урамда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өстәл һәм </a:t>
            </a:r>
            <a:r>
              <a:rPr lang="ru-RU" sz="1050" dirty="0" smtClean="0">
                <a:latin typeface="Times New Roman" pitchFamily="18" charset="0"/>
                <a:cs typeface="Times New Roman" pitchFamily="18" charset="0"/>
              </a:rPr>
              <a:t>спорт </a:t>
            </a:r>
            <a:r>
              <a:rPr lang="ru-RU" sz="1050" dirty="0" err="1" smtClean="0">
                <a:latin typeface="Times New Roman" pitchFamily="18" charset="0"/>
                <a:cs typeface="Times New Roman" pitchFamily="18" charset="0"/>
              </a:rPr>
              <a:t>уеннары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оештыру</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кечкенәләрне уйнату</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6. </a:t>
            </a:r>
            <a:r>
              <a:rPr lang="ru-RU" sz="1050" dirty="0" err="1" smtClean="0">
                <a:latin typeface="Times New Roman" pitchFamily="18" charset="0"/>
                <a:cs typeface="Times New Roman" pitchFamily="18" charset="0"/>
              </a:rPr>
              <a:t>Хезмәтеңне дөрес итеп</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оештыру</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вазифаларны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дөрес бүлү һәм аларның үтәлешен тикшерү.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7. </a:t>
            </a:r>
            <a:r>
              <a:rPr lang="ru-RU" sz="1050" dirty="0" err="1" smtClean="0">
                <a:latin typeface="Times New Roman" pitchFamily="18" charset="0"/>
                <a:cs typeface="Times New Roman" pitchFamily="18" charset="0"/>
              </a:rPr>
              <a:t>Көннәрне дөрес бүлү.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8. </a:t>
            </a:r>
            <a:r>
              <a:rPr lang="ru-RU" sz="1050" dirty="0" err="1" smtClean="0">
                <a:latin typeface="Times New Roman" pitchFamily="18" charset="0"/>
                <a:cs typeface="Times New Roman" pitchFamily="18" charset="0"/>
              </a:rPr>
              <a:t>Отрядның яраткан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җырларын белү һәм башкару</a:t>
            </a:r>
            <a:r>
              <a:rPr lang="ru-RU" sz="1050" dirty="0" smtClean="0">
                <a:latin typeface="Times New Roman" pitchFamily="18" charset="0"/>
                <a:cs typeface="Times New Roman" pitchFamily="18" charset="0"/>
              </a:rPr>
              <a:t>. </a:t>
            </a:r>
          </a:p>
          <a:p>
            <a:r>
              <a:rPr lang="ru-RU" sz="1050" dirty="0" smtClean="0">
                <a:latin typeface="Times New Roman" pitchFamily="18" charset="0"/>
                <a:cs typeface="Times New Roman" pitchFamily="18" charset="0"/>
              </a:rPr>
              <a:t>9. </a:t>
            </a:r>
            <a:r>
              <a:rPr lang="ru-RU" sz="1050" dirty="0" err="1" smtClean="0">
                <a:latin typeface="Times New Roman" pitchFamily="18" charset="0"/>
                <a:cs typeface="Times New Roman" pitchFamily="18" charset="0"/>
              </a:rPr>
              <a:t>Кунакта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урамда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транспортта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җәмәгать урыннарында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үз-үзеңне тоту</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кагыйдәләрен белү.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10. </a:t>
            </a:r>
            <a:r>
              <a:rPr lang="ru-RU" sz="1050" dirty="0" err="1" smtClean="0">
                <a:latin typeface="Times New Roman" pitchFamily="18" charset="0"/>
                <a:cs typeface="Times New Roman" pitchFamily="18" charset="0"/>
              </a:rPr>
              <a:t>Урманда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йөри белү.</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Үләннәрне, үсемлекләрне, агачларны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куакларны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кошларны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җәнлекләрне танып</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сүрәтләп бирү.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11. </a:t>
            </a:r>
            <a:r>
              <a:rPr lang="ru-RU" sz="1050" dirty="0" err="1" smtClean="0">
                <a:latin typeface="Times New Roman" pitchFamily="18" charset="0"/>
                <a:cs typeface="Times New Roman" pitchFamily="18" charset="0"/>
              </a:rPr>
              <a:t>Беркөнлек ике</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сәяхәттә булу</a:t>
            </a:r>
            <a:r>
              <a:rPr lang="ru-RU" sz="1050" dirty="0" smtClean="0">
                <a:latin typeface="Times New Roman" pitchFamily="18" charset="0"/>
                <a:cs typeface="Times New Roman" pitchFamily="18" charset="0"/>
              </a:rPr>
              <a:t>:</a:t>
            </a:r>
          </a:p>
          <a:p>
            <a:r>
              <a:rPr lang="ru-RU" sz="1050" dirty="0" err="1" smtClean="0">
                <a:latin typeface="Times New Roman" pitchFamily="18" charset="0"/>
                <a:cs typeface="Times New Roman" pitchFamily="18" charset="0"/>
              </a:rPr>
              <a:t>.төеннәрнең төп төрләрен белү, аларның </a:t>
            </a:r>
            <a:r>
              <a:rPr lang="ru-RU" sz="1050" dirty="0" smtClean="0">
                <a:latin typeface="Times New Roman" pitchFamily="18" charset="0"/>
                <a:cs typeface="Times New Roman" pitchFamily="18" charset="0"/>
              </a:rPr>
              <a:t>ни </a:t>
            </a:r>
            <a:r>
              <a:rPr lang="ru-RU" sz="1050" dirty="0" err="1" smtClean="0">
                <a:latin typeface="Times New Roman" pitchFamily="18" charset="0"/>
                <a:cs typeface="Times New Roman" pitchFamily="18" charset="0"/>
              </a:rPr>
              <a:t>өчен кирәк икәнлеген аңлату</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a:t>
            </a:r>
            <a:r>
              <a:rPr lang="ru-RU" sz="1050" dirty="0" err="1" smtClean="0">
                <a:latin typeface="Times New Roman" pitchFamily="18" charset="0"/>
                <a:cs typeface="Times New Roman" pitchFamily="18" charset="0"/>
              </a:rPr>
              <a:t>учакны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дөрес тергезә һәм сүндерә белү;</a:t>
            </a:r>
            <a:endParaRPr lang="ru-RU" sz="1050" dirty="0" smtClean="0">
              <a:latin typeface="Times New Roman" pitchFamily="18" charset="0"/>
              <a:cs typeface="Times New Roman" pitchFamily="18" charset="0"/>
            </a:endParaRPr>
          </a:p>
          <a:p>
            <a:r>
              <a:rPr lang="ru-RU" sz="1050" dirty="0" err="1" smtClean="0">
                <a:latin typeface="Times New Roman" pitchFamily="18" charset="0"/>
                <a:cs typeface="Times New Roman" pitchFamily="18" charset="0"/>
              </a:rPr>
              <a:t>.сәяхәт өчен кирәкле әйберләрне сайлап</a:t>
            </a:r>
            <a:r>
              <a:rPr lang="ru-RU" sz="1050" dirty="0" smtClean="0">
                <a:latin typeface="Times New Roman" pitchFamily="18" charset="0"/>
                <a:cs typeface="Times New Roman" pitchFamily="18" charset="0"/>
              </a:rPr>
              <a:t> ала </a:t>
            </a:r>
            <a:r>
              <a:rPr lang="ru-RU" sz="1050" dirty="0" err="1" smtClean="0">
                <a:latin typeface="Times New Roman" pitchFamily="18" charset="0"/>
                <a:cs typeface="Times New Roman" pitchFamily="18" charset="0"/>
              </a:rPr>
              <a:t>белү</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биштәрне дөрес тутыру</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.компас </a:t>
            </a:r>
            <a:r>
              <a:rPr lang="ru-RU" sz="1050" dirty="0" err="1" smtClean="0">
                <a:latin typeface="Times New Roman" pitchFamily="18" charset="0"/>
                <a:cs typeface="Times New Roman" pitchFamily="18" charset="0"/>
              </a:rPr>
              <a:t>белән эш</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итә белү</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a:t>
            </a:r>
            <a:r>
              <a:rPr lang="ru-RU" sz="1050" dirty="0" err="1" smtClean="0">
                <a:latin typeface="Times New Roman" pitchFamily="18" charset="0"/>
                <a:cs typeface="Times New Roman" pitchFamily="18" charset="0"/>
              </a:rPr>
              <a:t>картадагы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шартлы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билгеләрне белү: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.карда яки </a:t>
            </a:r>
            <a:r>
              <a:rPr lang="ru-RU" sz="1050" dirty="0" err="1" smtClean="0">
                <a:latin typeface="Times New Roman" pitchFamily="18" charset="0"/>
                <a:cs typeface="Times New Roman" pitchFamily="18" charset="0"/>
              </a:rPr>
              <a:t>юеш</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җирдә кеше</a:t>
            </a:r>
            <a:r>
              <a:rPr lang="ru-RU" sz="1050" dirty="0" smtClean="0">
                <a:latin typeface="Times New Roman" pitchFamily="18" charset="0"/>
                <a:cs typeface="Times New Roman" pitchFamily="18" charset="0"/>
              </a:rPr>
              <a:t>, велосипед, мотоцикл, автомобиль </a:t>
            </a:r>
            <a:r>
              <a:rPr lang="ru-RU" sz="1050" dirty="0" err="1" smtClean="0">
                <a:latin typeface="Times New Roman" pitchFamily="18" charset="0"/>
                <a:cs typeface="Times New Roman" pitchFamily="18" charset="0"/>
              </a:rPr>
              <a:t>һәм җәнлек </a:t>
            </a:r>
            <a:r>
              <a:rPr lang="ru-RU" sz="1050" dirty="0" smtClean="0">
                <a:latin typeface="Times New Roman" pitchFamily="18" charset="0"/>
                <a:cs typeface="Times New Roman" pitchFamily="18" charset="0"/>
              </a:rPr>
              <a:t>яки кош </a:t>
            </a:r>
            <a:r>
              <a:rPr lang="ru-RU" sz="1050" dirty="0" err="1" smtClean="0">
                <a:latin typeface="Times New Roman" pitchFamily="18" charset="0"/>
                <a:cs typeface="Times New Roman" pitchFamily="18" charset="0"/>
              </a:rPr>
              <a:t>эзен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танып</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белү</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12. </a:t>
            </a:r>
            <a:r>
              <a:rPr lang="ru-RU" sz="1050" dirty="0" err="1" smtClean="0">
                <a:latin typeface="Times New Roman" pitchFamily="18" charset="0"/>
                <a:cs typeface="Times New Roman" pitchFamily="18" charset="0"/>
              </a:rPr>
              <a:t>Сәяхәттә чакта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кирәк булачак</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куркынычсызлык</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кагыйдәләрен белү, велосипедта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йөрү.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13. </a:t>
            </a:r>
            <a:r>
              <a:rPr lang="ru-RU" sz="1050" dirty="0" err="1" smtClean="0">
                <a:latin typeface="Times New Roman" pitchFamily="18" charset="0"/>
                <a:cs typeface="Times New Roman" pitchFamily="18" charset="0"/>
              </a:rPr>
              <a:t>Киемеңә ямау</a:t>
            </a:r>
            <a:r>
              <a:rPr lang="ru-RU" sz="1050" dirty="0" smtClean="0">
                <a:latin typeface="Times New Roman" pitchFamily="18" charset="0"/>
                <a:cs typeface="Times New Roman" pitchFamily="18" charset="0"/>
              </a:rPr>
              <a:t> салу, </a:t>
            </a:r>
            <a:r>
              <a:rPr lang="ru-RU" sz="1050" dirty="0" err="1" smtClean="0">
                <a:latin typeface="Times New Roman" pitchFamily="18" charset="0"/>
                <a:cs typeface="Times New Roman" pitchFamily="18" charset="0"/>
              </a:rPr>
              <a:t>үз кулың белән вак-төяк әйбер эшләү, кул</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белән тегә торган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җөйләрне белү.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14. </a:t>
            </a:r>
            <a:r>
              <a:rPr lang="ru-RU" sz="1050" dirty="0" err="1" smtClean="0">
                <a:latin typeface="Times New Roman" pitchFamily="18" charset="0"/>
                <a:cs typeface="Times New Roman" pitchFamily="18" charset="0"/>
              </a:rPr>
              <a:t>Ризык</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әзерли, өстәл көйли белү.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15. “Ким” </a:t>
            </a:r>
            <a:r>
              <a:rPr lang="ru-RU" sz="1050" dirty="0" err="1" smtClean="0">
                <a:latin typeface="Times New Roman" pitchFamily="18" charset="0"/>
                <a:cs typeface="Times New Roman" pitchFamily="18" charset="0"/>
              </a:rPr>
              <a:t>уенында</a:t>
            </a:r>
            <a:r>
              <a:rPr lang="ru-RU" sz="1050" dirty="0" smtClean="0">
                <a:latin typeface="Times New Roman" pitchFamily="18" charset="0"/>
                <a:cs typeface="Times New Roman" pitchFamily="18" charset="0"/>
              </a:rPr>
              <a:t> 10 </a:t>
            </a:r>
            <a:r>
              <a:rPr lang="ru-RU" sz="1050" dirty="0" err="1" smtClean="0">
                <a:latin typeface="Times New Roman" pitchFamily="18" charset="0"/>
                <a:cs typeface="Times New Roman" pitchFamily="18" charset="0"/>
              </a:rPr>
              <a:t>әйберне санап</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чыгу</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истә калдыру</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вакыты</a:t>
            </a:r>
            <a:r>
              <a:rPr lang="ru-RU" sz="1050" dirty="0" smtClean="0">
                <a:latin typeface="Times New Roman" pitchFamily="18" charset="0"/>
                <a:cs typeface="Times New Roman" pitchFamily="18" charset="0"/>
              </a:rPr>
              <a:t> – 1 минут).</a:t>
            </a:r>
          </a:p>
          <a:p>
            <a:r>
              <a:rPr lang="ru-RU" sz="1050" dirty="0" smtClean="0">
                <a:latin typeface="Times New Roman" pitchFamily="18" charset="0"/>
                <a:cs typeface="Times New Roman" pitchFamily="18" charset="0"/>
              </a:rPr>
              <a:t>16. </a:t>
            </a:r>
            <a:r>
              <a:rPr lang="ru-RU" sz="1050" dirty="0" err="1" smtClean="0">
                <a:latin typeface="Times New Roman" pitchFamily="18" charset="0"/>
                <a:cs typeface="Times New Roman" pitchFamily="18" charset="0"/>
              </a:rPr>
              <a:t>Иртәнге </a:t>
            </a:r>
            <a:r>
              <a:rPr lang="ru-RU" sz="1050" dirty="0" smtClean="0">
                <a:latin typeface="Times New Roman" pitchFamily="18" charset="0"/>
                <a:cs typeface="Times New Roman" pitchFamily="18" charset="0"/>
              </a:rPr>
              <a:t>гимнастика </a:t>
            </a:r>
            <a:r>
              <a:rPr lang="ru-RU" sz="1050" dirty="0" err="1" smtClean="0">
                <a:latin typeface="Times New Roman" pitchFamily="18" charset="0"/>
                <a:cs typeface="Times New Roman" pitchFamily="18" charset="0"/>
              </a:rPr>
              <a:t>өчен </a:t>
            </a:r>
            <a:r>
              <a:rPr lang="ru-RU" sz="1050" dirty="0" smtClean="0">
                <a:latin typeface="Times New Roman" pitchFamily="18" charset="0"/>
                <a:cs typeface="Times New Roman" pitchFamily="18" charset="0"/>
              </a:rPr>
              <a:t>10 физик </a:t>
            </a:r>
            <a:r>
              <a:rPr lang="ru-RU" sz="1050" dirty="0" err="1" smtClean="0">
                <a:latin typeface="Times New Roman" pitchFamily="18" charset="0"/>
                <a:cs typeface="Times New Roman" pitchFamily="18" charset="0"/>
              </a:rPr>
              <a:t>күнекмә ясап</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күрсәтү</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Аларны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көн саен</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үтәү.</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17. </a:t>
            </a:r>
            <a:r>
              <a:rPr lang="ru-RU" sz="1050" dirty="0" err="1" smtClean="0">
                <a:latin typeface="Times New Roman" pitchFamily="18" charset="0"/>
                <a:cs typeface="Times New Roman" pitchFamily="18" charset="0"/>
              </a:rPr>
              <a:t>Үзеннең </a:t>
            </a:r>
            <a:r>
              <a:rPr lang="ru-RU" sz="1050" dirty="0" smtClean="0">
                <a:latin typeface="Times New Roman" pitchFamily="18" charset="0"/>
                <a:cs typeface="Times New Roman" pitchFamily="18" charset="0"/>
              </a:rPr>
              <a:t>спорт </a:t>
            </a:r>
            <a:r>
              <a:rPr lang="ru-RU" sz="1050" dirty="0" err="1" smtClean="0">
                <a:latin typeface="Times New Roman" pitchFamily="18" charset="0"/>
                <a:cs typeface="Times New Roman" pitchFamily="18" charset="0"/>
              </a:rPr>
              <a:t>нәтиҗәләреңне белү</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җирдән этелү</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турникта</a:t>
            </a:r>
            <a:endParaRPr lang="ru-RU" sz="1050" dirty="0" smtClean="0">
              <a:latin typeface="Times New Roman" pitchFamily="18" charset="0"/>
              <a:cs typeface="Times New Roman" pitchFamily="18" charset="0"/>
            </a:endParaRPr>
          </a:p>
          <a:p>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тартылу</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озынлыкка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сикерү, </a:t>
            </a:r>
            <a:r>
              <a:rPr lang="ru-RU" sz="1050" dirty="0" smtClean="0">
                <a:latin typeface="Times New Roman" pitchFamily="18" charset="0"/>
                <a:cs typeface="Times New Roman" pitchFamily="18" charset="0"/>
              </a:rPr>
              <a:t>500 </a:t>
            </a:r>
            <a:r>
              <a:rPr lang="ru-RU" sz="1050" dirty="0" err="1" smtClean="0">
                <a:latin typeface="Times New Roman" pitchFamily="18" charset="0"/>
                <a:cs typeface="Times New Roman" pitchFamily="18" charset="0"/>
              </a:rPr>
              <a:t>метрга</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йөгерү</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18. Звено </a:t>
            </a:r>
            <a:r>
              <a:rPr lang="ru-RU" sz="1050" dirty="0" err="1" smtClean="0">
                <a:latin typeface="Times New Roman" pitchFamily="18" charset="0"/>
                <a:cs typeface="Times New Roman" pitchFamily="18" charset="0"/>
              </a:rPr>
              <a:t>әгъзаларың өчен файдалы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эш</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башкару</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кызыклы</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очрашу</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кичә, уен</a:t>
            </a:r>
            <a:r>
              <a:rPr lang="ru-RU" sz="1050" dirty="0" smtClean="0">
                <a:latin typeface="Times New Roman" pitchFamily="18" charset="0"/>
                <a:cs typeface="Times New Roman" pitchFamily="18" charset="0"/>
              </a:rPr>
              <a:t>.</a:t>
            </a:r>
          </a:p>
          <a:p>
            <a:r>
              <a:rPr lang="ru-RU" sz="1050" dirty="0" smtClean="0">
                <a:latin typeface="Times New Roman" pitchFamily="18" charset="0"/>
                <a:cs typeface="Times New Roman" pitchFamily="18" charset="0"/>
              </a:rPr>
              <a:t>19. </a:t>
            </a:r>
            <a:r>
              <a:rPr lang="ru-RU" sz="1050" dirty="0" err="1" smtClean="0">
                <a:latin typeface="Times New Roman" pitchFamily="18" charset="0"/>
                <a:cs typeface="Times New Roman" pitchFamily="18" charset="0"/>
              </a:rPr>
              <a:t>Теләгән берәр һөнәр сайлап</a:t>
            </a:r>
            <a:r>
              <a:rPr lang="ru-RU" sz="1050" dirty="0" smtClean="0">
                <a:latin typeface="Times New Roman" pitchFamily="18" charset="0"/>
                <a:cs typeface="Times New Roman" pitchFamily="18" charset="0"/>
              </a:rPr>
              <a:t> </a:t>
            </a:r>
            <a:r>
              <a:rPr lang="ru-RU" sz="1050" dirty="0" err="1" smtClean="0">
                <a:latin typeface="Times New Roman" pitchFamily="18" charset="0"/>
                <a:cs typeface="Times New Roman" pitchFamily="18" charset="0"/>
              </a:rPr>
              <a:t>алу</a:t>
            </a:r>
            <a:r>
              <a:rPr lang="ru-RU" sz="1050" dirty="0" smtClean="0">
                <a:latin typeface="Times New Roman" pitchFamily="18" charset="0"/>
                <a:cs typeface="Times New Roman" pitchFamily="18" charset="0"/>
              </a:rPr>
              <a:t>.</a:t>
            </a:r>
          </a:p>
          <a:p>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fontScale="90000"/>
          </a:bodyPr>
          <a:lstStyle/>
          <a:p>
            <a:r>
              <a:rPr lang="ru-RU" dirty="0" err="1" smtClean="0"/>
              <a:t>“Өлкән варис”ның </a:t>
            </a:r>
            <a:r>
              <a:rPr lang="ru-RU" dirty="0" smtClean="0"/>
              <a:t>II </a:t>
            </a:r>
            <a:r>
              <a:rPr lang="ru-RU" dirty="0" err="1" smtClean="0"/>
              <a:t>биеклеге</a:t>
            </a:r>
            <a:r>
              <a:rPr lang="ru-RU" dirty="0" smtClean="0"/>
              <a:t> </a:t>
            </a:r>
            <a:r>
              <a:rPr lang="ru-RU" dirty="0" err="1" smtClean="0"/>
              <a:t>өчен түбәндәге эшләр таләп ителә</a:t>
            </a:r>
            <a:endParaRPr lang="ru-RU" dirty="0"/>
          </a:p>
        </p:txBody>
      </p:sp>
      <p:sp>
        <p:nvSpPr>
          <p:cNvPr id="3" name="Содержимое 2"/>
          <p:cNvSpPr>
            <a:spLocks noGrp="1"/>
          </p:cNvSpPr>
          <p:nvPr>
            <p:ph idx="1"/>
          </p:nvPr>
        </p:nvSpPr>
        <p:spPr>
          <a:xfrm>
            <a:off x="457200" y="1285860"/>
            <a:ext cx="8229600" cy="4840303"/>
          </a:xfrm>
        </p:spPr>
        <p:txBody>
          <a:bodyPr>
            <a:normAutofit fontScale="25000" lnSpcReduction="20000"/>
          </a:bodyPr>
          <a:lstStyle/>
          <a:p>
            <a:pPr>
              <a:buNone/>
            </a:pPr>
            <a:endParaRPr lang="ru-RU" dirty="0" smtClean="0"/>
          </a:p>
          <a:p>
            <a:pPr lvl="0"/>
            <a:r>
              <a:rPr lang="ru-RU" sz="4000" dirty="0" smtClean="0">
                <a:latin typeface="Times New Roman" pitchFamily="18" charset="0"/>
                <a:cs typeface="Times New Roman" pitchFamily="18" charset="0"/>
              </a:rPr>
              <a:t>Татарстан </a:t>
            </a:r>
            <a:r>
              <a:rPr lang="ru-RU" sz="4000" dirty="0" err="1" smtClean="0">
                <a:latin typeface="Times New Roman" pitchFamily="18" charset="0"/>
                <a:cs typeface="Times New Roman" pitchFamily="18" charset="0"/>
              </a:rPr>
              <a:t>варислары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Берлегенең оештыру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төзелешен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Мирас</a:t>
            </a:r>
            <a:r>
              <a:rPr lang="ru-RU" sz="4000" dirty="0" smtClean="0">
                <a:latin typeface="Times New Roman" pitchFamily="18" charset="0"/>
                <a:cs typeface="Times New Roman" pitchFamily="18" charset="0"/>
              </a:rPr>
              <a:t> юлы” </a:t>
            </a:r>
            <a:r>
              <a:rPr lang="ru-RU" sz="4000" dirty="0" err="1" smtClean="0">
                <a:latin typeface="Times New Roman" pitchFamily="18" charset="0"/>
                <a:cs typeface="Times New Roman" pitchFamily="18" charset="0"/>
              </a:rPr>
              <a:t>программасын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a:t>
            </a:r>
            <a:r>
              <a:rPr lang="ru-RU" sz="4000" dirty="0" smtClean="0">
                <a:latin typeface="Times New Roman" pitchFamily="18" charset="0"/>
                <a:cs typeface="Times New Roman" pitchFamily="18" charset="0"/>
              </a:rPr>
              <a:t>. </a:t>
            </a:r>
          </a:p>
          <a:p>
            <a:pPr lvl="0"/>
            <a:r>
              <a:rPr lang="ru-RU" sz="4000" dirty="0" err="1" smtClean="0">
                <a:latin typeface="Times New Roman" pitchFamily="18" charset="0"/>
                <a:cs typeface="Times New Roman" pitchFamily="18" charset="0"/>
              </a:rPr>
              <a:t>Безнең республиканың балалар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оешмаларын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a:t>
            </a:r>
            <a:endParaRPr lang="ru-RU" sz="4000" dirty="0" smtClean="0">
              <a:latin typeface="Times New Roman" pitchFamily="18" charset="0"/>
              <a:cs typeface="Times New Roman" pitchFamily="18" charset="0"/>
            </a:endParaRPr>
          </a:p>
          <a:p>
            <a:pPr lvl="0"/>
            <a:r>
              <a:rPr lang="ru-RU" sz="4000" dirty="0" smtClean="0">
                <a:latin typeface="Times New Roman" pitchFamily="18" charset="0"/>
                <a:cs typeface="Times New Roman" pitchFamily="18" charset="0"/>
              </a:rPr>
              <a:t>Звено </a:t>
            </a:r>
            <a:r>
              <a:rPr lang="ru-RU" sz="4000" dirty="0" err="1" smtClean="0">
                <a:latin typeface="Times New Roman" pitchFamily="18" charset="0"/>
                <a:cs typeface="Times New Roman" pitchFamily="18" charset="0"/>
              </a:rPr>
              <a:t>һәм </a:t>
            </a:r>
            <a:r>
              <a:rPr lang="ru-RU" sz="4000" dirty="0" smtClean="0">
                <a:latin typeface="Times New Roman" pitchFamily="18" charset="0"/>
                <a:cs typeface="Times New Roman" pitchFamily="18" charset="0"/>
              </a:rPr>
              <a:t>отряд </a:t>
            </a:r>
            <a:r>
              <a:rPr lang="ru-RU" sz="4000" dirty="0" err="1" smtClean="0">
                <a:latin typeface="Times New Roman" pitchFamily="18" charset="0"/>
                <a:cs typeface="Times New Roman" pitchFamily="18" charset="0"/>
              </a:rPr>
              <a:t>сборлары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үткәрү</a:t>
            </a:r>
            <a:r>
              <a:rPr lang="ru-RU" sz="4000" dirty="0" smtClean="0">
                <a:latin typeface="Times New Roman" pitchFamily="18" charset="0"/>
                <a:cs typeface="Times New Roman" pitchFamily="18" charset="0"/>
              </a:rPr>
              <a:t>.</a:t>
            </a:r>
          </a:p>
          <a:p>
            <a:pPr lvl="0"/>
            <a:r>
              <a:rPr lang="ru-RU" sz="4000" dirty="0" err="1" smtClean="0">
                <a:latin typeface="Times New Roman" pitchFamily="18" charset="0"/>
                <a:cs typeface="Times New Roman" pitchFamily="18" charset="0"/>
              </a:rPr>
              <a:t>Дәүләт байрагын</a:t>
            </a:r>
            <a:r>
              <a:rPr lang="ru-RU" sz="4000" dirty="0" smtClean="0">
                <a:latin typeface="Times New Roman" pitchFamily="18" charset="0"/>
                <a:cs typeface="Times New Roman" pitchFamily="18" charset="0"/>
              </a:rPr>
              <a:t>, отряд </a:t>
            </a:r>
            <a:r>
              <a:rPr lang="ru-RU" sz="4000" dirty="0" err="1" smtClean="0">
                <a:latin typeface="Times New Roman" pitchFamily="18" charset="0"/>
                <a:cs typeface="Times New Roman" pitchFamily="18" charset="0"/>
              </a:rPr>
              <a:t>флагын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куллана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a:t>
            </a:r>
            <a:r>
              <a:rPr lang="ru-RU" sz="4000" dirty="0" smtClean="0">
                <a:latin typeface="Times New Roman" pitchFamily="18" charset="0"/>
                <a:cs typeface="Times New Roman" pitchFamily="18" charset="0"/>
              </a:rPr>
              <a:t>.</a:t>
            </a:r>
          </a:p>
          <a:p>
            <a:pPr lvl="0"/>
            <a:r>
              <a:rPr lang="ru-RU" sz="4000" dirty="0" err="1" smtClean="0">
                <a:latin typeface="Times New Roman" pitchFamily="18" charset="0"/>
                <a:cs typeface="Times New Roman" pitchFamily="18" charset="0"/>
              </a:rPr>
              <a:t>Республиканың тарихи</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үсешенең төп этапларын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Шәһәрегезнең, районыгызның тарихи</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урыннарына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экскурсияләр үткәрергә әзер булу</a:t>
            </a:r>
            <a:r>
              <a:rPr lang="ru-RU" sz="4000" dirty="0" smtClean="0">
                <a:latin typeface="Times New Roman" pitchFamily="18" charset="0"/>
                <a:cs typeface="Times New Roman" pitchFamily="18" charset="0"/>
              </a:rPr>
              <a:t>.</a:t>
            </a:r>
          </a:p>
          <a:p>
            <a:pPr lvl="0"/>
            <a:r>
              <a:rPr lang="ru-RU" sz="4000" dirty="0" smtClean="0">
                <a:latin typeface="Times New Roman" pitchFamily="18" charset="0"/>
                <a:cs typeface="Times New Roman" pitchFamily="18" charset="0"/>
              </a:rPr>
              <a:t>Спорт </a:t>
            </a:r>
            <a:r>
              <a:rPr lang="ru-RU" sz="4000" dirty="0" err="1" smtClean="0">
                <a:latin typeface="Times New Roman" pitchFamily="18" charset="0"/>
                <a:cs typeface="Times New Roman" pitchFamily="18" charset="0"/>
              </a:rPr>
              <a:t>ярышлары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эстафеталар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конкурслар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уздыруның кагыйдәләрен белү</a:t>
            </a:r>
            <a:r>
              <a:rPr lang="ru-RU" sz="4000" dirty="0" smtClean="0">
                <a:latin typeface="Times New Roman" pitchFamily="18" charset="0"/>
                <a:cs typeface="Times New Roman" pitchFamily="18" charset="0"/>
              </a:rPr>
              <a:t>.</a:t>
            </a:r>
          </a:p>
          <a:p>
            <a:pPr lvl="0"/>
            <a:r>
              <a:rPr lang="ru-RU" sz="4000" dirty="0" err="1" smtClean="0">
                <a:latin typeface="Times New Roman" pitchFamily="18" charset="0"/>
                <a:cs typeface="Times New Roman" pitchFamily="18" charset="0"/>
              </a:rPr>
              <a:t>Звенода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үткәрелгән эшләрне анализлый</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a:t>
            </a:r>
            <a:endParaRPr lang="ru-RU" sz="4000" dirty="0" smtClean="0">
              <a:latin typeface="Times New Roman" pitchFamily="18" charset="0"/>
              <a:cs typeface="Times New Roman" pitchFamily="18" charset="0"/>
            </a:endParaRPr>
          </a:p>
          <a:p>
            <a:pPr lvl="0"/>
            <a:r>
              <a:rPr lang="ru-RU" sz="4000" dirty="0" err="1" smtClean="0">
                <a:latin typeface="Times New Roman" pitchFamily="18" charset="0"/>
                <a:cs typeface="Times New Roman" pitchFamily="18" charset="0"/>
              </a:rPr>
              <a:t>Табигатьне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саклау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кагыйдәләрен белү, шуның буенча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игелекле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эшләр башкару</a:t>
            </a:r>
            <a:r>
              <a:rPr lang="ru-RU" sz="4000" dirty="0" smtClean="0">
                <a:latin typeface="Times New Roman" pitchFamily="18" charset="0"/>
                <a:cs typeface="Times New Roman" pitchFamily="18" charset="0"/>
              </a:rPr>
              <a:t>.</a:t>
            </a:r>
          </a:p>
          <a:p>
            <a:pPr lvl="0"/>
            <a:r>
              <a:rPr lang="ru-RU" sz="4000" dirty="0" err="1" smtClean="0">
                <a:latin typeface="Times New Roman" pitchFamily="18" charset="0"/>
                <a:cs typeface="Times New Roman" pitchFamily="18" charset="0"/>
              </a:rPr>
              <a:t>Йорт</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хайваннарының һәм кыргый</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җәнлекләрнең, кошларның эзен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 һәм </a:t>
            </a:r>
            <a:r>
              <a:rPr lang="ru-RU" sz="4000" dirty="0" smtClean="0">
                <a:latin typeface="Times New Roman" pitchFamily="18" charset="0"/>
                <a:cs typeface="Times New Roman" pitchFamily="18" charset="0"/>
              </a:rPr>
              <a:t>тану. </a:t>
            </a:r>
            <a:r>
              <a:rPr lang="ru-RU" sz="4000" dirty="0" err="1" smtClean="0">
                <a:latin typeface="Times New Roman" pitchFamily="18" charset="0"/>
                <a:cs typeface="Times New Roman" pitchFamily="18" charset="0"/>
              </a:rPr>
              <a:t>Сезнең якта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яшәүче </a:t>
            </a:r>
            <a:r>
              <a:rPr lang="ru-RU" sz="4000" dirty="0" smtClean="0">
                <a:latin typeface="Times New Roman" pitchFamily="18" charset="0"/>
                <a:cs typeface="Times New Roman" pitchFamily="18" charset="0"/>
              </a:rPr>
              <a:t>10 </a:t>
            </a:r>
            <a:r>
              <a:rPr lang="ru-RU" sz="4000" dirty="0" err="1" smtClean="0">
                <a:latin typeface="Times New Roman" pitchFamily="18" charset="0"/>
                <a:cs typeface="Times New Roman" pitchFamily="18" charset="0"/>
              </a:rPr>
              <a:t>кыргый</a:t>
            </a:r>
            <a:r>
              <a:rPr lang="ru-RU" sz="4000" dirty="0" smtClean="0">
                <a:latin typeface="Times New Roman" pitchFamily="18" charset="0"/>
                <a:cs typeface="Times New Roman" pitchFamily="18" charset="0"/>
              </a:rPr>
              <a:t> (кош-корт, балык, </a:t>
            </a:r>
            <a:r>
              <a:rPr lang="ru-RU" sz="4000" dirty="0" err="1" smtClean="0">
                <a:latin typeface="Times New Roman" pitchFamily="18" charset="0"/>
                <a:cs typeface="Times New Roman" pitchFamily="18" charset="0"/>
              </a:rPr>
              <a:t>имезүче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җәнлекнең рәсемен ясый</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a:t>
            </a:r>
            <a:endParaRPr lang="ru-RU" sz="4000" dirty="0" smtClean="0">
              <a:latin typeface="Times New Roman" pitchFamily="18" charset="0"/>
              <a:cs typeface="Times New Roman" pitchFamily="18" charset="0"/>
            </a:endParaRPr>
          </a:p>
          <a:p>
            <a:pPr lvl="0"/>
            <a:r>
              <a:rPr lang="ru-RU" sz="4000" dirty="0" err="1" smtClean="0">
                <a:latin typeface="Times New Roman" pitchFamily="18" charset="0"/>
                <a:cs typeface="Times New Roman" pitchFamily="18" charset="0"/>
              </a:rPr>
              <a:t>Республикабызда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үсә торган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агач</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куак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үсемлек, чәчәкләр төрләрен танып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әйтә белү.</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11. </a:t>
            </a:r>
            <a:r>
              <a:rPr lang="ru-RU" sz="4000" dirty="0" err="1" smtClean="0">
                <a:latin typeface="Times New Roman" pitchFamily="18" charset="0"/>
                <a:cs typeface="Times New Roman" pitchFamily="18" charset="0"/>
              </a:rPr>
              <a:t>Алты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халык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җыры  һәм ике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бию</a:t>
            </a:r>
            <a:r>
              <a:rPr lang="ru-RU" sz="4000" dirty="0" smtClean="0">
                <a:latin typeface="Times New Roman" pitchFamily="18" charset="0"/>
                <a:cs typeface="Times New Roman" pitchFamily="18" charset="0"/>
              </a:rPr>
              <a:t> (берсе </a:t>
            </a:r>
            <a:r>
              <a:rPr lang="ru-RU" sz="4000" dirty="0" err="1" smtClean="0">
                <a:latin typeface="Times New Roman" pitchFamily="18" charset="0"/>
                <a:cs typeface="Times New Roman" pitchFamily="18" charset="0"/>
              </a:rPr>
              <a:t>халык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биюе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башкару</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12. </a:t>
            </a:r>
            <a:r>
              <a:rPr lang="ru-RU" sz="4000" dirty="0" err="1" smtClean="0">
                <a:latin typeface="Times New Roman" pitchFamily="18" charset="0"/>
                <a:cs typeface="Times New Roman" pitchFamily="18" charset="0"/>
              </a:rPr>
              <a:t>Төп музыкаль</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һәм театраль</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жанрларны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13. </a:t>
            </a:r>
            <a:r>
              <a:rPr lang="ru-RU" sz="4000" dirty="0" err="1" smtClean="0">
                <a:latin typeface="Times New Roman" pitchFamily="18" charset="0"/>
                <a:cs typeface="Times New Roman" pitchFamily="18" charset="0"/>
              </a:rPr>
              <a:t>Үз халкыңның сәнгатен һәм мәдәниятен белү.</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14.  Бер </a:t>
            </a:r>
            <a:r>
              <a:rPr lang="ru-RU" sz="4000" dirty="0" err="1" smtClean="0">
                <a:latin typeface="Times New Roman" pitchFamily="18" charset="0"/>
                <a:cs typeface="Times New Roman" pitchFamily="18" charset="0"/>
              </a:rPr>
              <a:t>төнлек туристик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походта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катнашу</a:t>
            </a:r>
            <a:r>
              <a:rPr lang="ru-RU" sz="4000" dirty="0" smtClean="0">
                <a:latin typeface="Times New Roman" pitchFamily="18" charset="0"/>
                <a:cs typeface="Times New Roman" pitchFamily="18" charset="0"/>
              </a:rPr>
              <a:t>:</a:t>
            </a:r>
          </a:p>
          <a:p>
            <a:pPr lvl="0"/>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картадагы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топографик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шартлы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билгеләрне аңлый һәм ориентлаша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a:t>
            </a:r>
            <a:endParaRPr lang="ru-RU" sz="4000" dirty="0" smtClean="0">
              <a:latin typeface="Times New Roman" pitchFamily="18" charset="0"/>
              <a:cs typeface="Times New Roman" pitchFamily="18" charset="0"/>
            </a:endParaRPr>
          </a:p>
          <a:p>
            <a:pPr lvl="0"/>
            <a:r>
              <a:rPr lang="ru-RU" sz="4000" dirty="0" smtClean="0">
                <a:latin typeface="Times New Roman" pitchFamily="18" charset="0"/>
                <a:cs typeface="Times New Roman" pitchFamily="18" charset="0"/>
              </a:rPr>
              <a:t>. карта </a:t>
            </a:r>
            <a:r>
              <a:rPr lang="ru-RU" sz="4000" dirty="0" err="1" smtClean="0">
                <a:latin typeface="Times New Roman" pitchFamily="18" charset="0"/>
                <a:cs typeface="Times New Roman" pitchFamily="18" charset="0"/>
              </a:rPr>
              <a:t>һәм </a:t>
            </a:r>
            <a:r>
              <a:rPr lang="ru-RU" sz="4000" dirty="0" smtClean="0">
                <a:latin typeface="Times New Roman" pitchFamily="18" charset="0"/>
                <a:cs typeface="Times New Roman" pitchFamily="18" charset="0"/>
              </a:rPr>
              <a:t>компас </a:t>
            </a:r>
            <a:r>
              <a:rPr lang="ru-RU" sz="4000" dirty="0" err="1" smtClean="0">
                <a:latin typeface="Times New Roman" pitchFamily="18" charset="0"/>
                <a:cs typeface="Times New Roman" pitchFamily="18" charset="0"/>
              </a:rPr>
              <a:t>ярдәмендә сәяхәт маршрутын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төзү</a:t>
            </a:r>
            <a:r>
              <a:rPr lang="ru-RU" sz="4000" dirty="0" smtClean="0">
                <a:latin typeface="Times New Roman" pitchFamily="18" charset="0"/>
                <a:cs typeface="Times New Roman" pitchFamily="18" charset="0"/>
              </a:rPr>
              <a:t>;</a:t>
            </a:r>
          </a:p>
          <a:p>
            <a:pPr lvl="0"/>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чатыр</a:t>
            </a:r>
            <a:r>
              <a:rPr lang="ru-RU" sz="4000" dirty="0" smtClean="0">
                <a:latin typeface="Times New Roman" pitchFamily="18" charset="0"/>
                <a:cs typeface="Times New Roman" pitchFamily="18" charset="0"/>
              </a:rPr>
              <a:t> кую </a:t>
            </a:r>
            <a:r>
              <a:rPr lang="ru-RU" sz="4000" dirty="0" err="1" smtClean="0">
                <a:latin typeface="Times New Roman" pitchFamily="18" charset="0"/>
                <a:cs typeface="Times New Roman" pitchFamily="18" charset="0"/>
              </a:rPr>
              <a:t>өчен уңайлы урын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таба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чатырны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дөрес һәм тиз</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итеп</a:t>
            </a:r>
            <a:r>
              <a:rPr lang="ru-RU" sz="4000" dirty="0" smtClean="0">
                <a:latin typeface="Times New Roman" pitchFamily="18" charset="0"/>
                <a:cs typeface="Times New Roman" pitchFamily="18" charset="0"/>
              </a:rPr>
              <a:t> куя, куну </a:t>
            </a:r>
            <a:r>
              <a:rPr lang="ru-RU" sz="4000" dirty="0" err="1" smtClean="0">
                <a:latin typeface="Times New Roman" pitchFamily="18" charset="0"/>
                <a:cs typeface="Times New Roman" pitchFamily="18" charset="0"/>
              </a:rPr>
              <a:t>өчен йокы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җайланмасы әзерли белү</a:t>
            </a:r>
            <a:r>
              <a:rPr lang="ru-RU" sz="4000" dirty="0" smtClean="0">
                <a:latin typeface="Times New Roman" pitchFamily="18" charset="0"/>
                <a:cs typeface="Times New Roman" pitchFamily="18" charset="0"/>
              </a:rPr>
              <a:t>.</a:t>
            </a:r>
          </a:p>
          <a:p>
            <a:pPr lvl="0"/>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урманда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яңгырдан ышыклану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урыны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әзерләү;</a:t>
            </a:r>
            <a:endParaRPr lang="ru-RU" sz="4000" dirty="0" smtClean="0">
              <a:latin typeface="Times New Roman" pitchFamily="18" charset="0"/>
              <a:cs typeface="Times New Roman" pitchFamily="18" charset="0"/>
            </a:endParaRPr>
          </a:p>
          <a:p>
            <a:pPr lvl="0"/>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берничә көнгә чатырлы</a:t>
            </a:r>
            <a:r>
              <a:rPr lang="ru-RU" sz="4000" dirty="0" smtClean="0">
                <a:latin typeface="Times New Roman" pitchFamily="18" charset="0"/>
                <a:cs typeface="Times New Roman" pitchFamily="18" charset="0"/>
              </a:rPr>
              <a:t> лагерь кую </a:t>
            </a:r>
            <a:r>
              <a:rPr lang="ru-RU" sz="4000" dirty="0" err="1" smtClean="0">
                <a:latin typeface="Times New Roman" pitchFamily="18" charset="0"/>
                <a:cs typeface="Times New Roman" pitchFamily="18" charset="0"/>
              </a:rPr>
              <a:t>һәм соңыннан эзен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калдырмыйча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җыеп алу</a:t>
            </a:r>
            <a:r>
              <a:rPr lang="ru-RU" sz="4000" dirty="0" smtClean="0">
                <a:latin typeface="Times New Roman" pitchFamily="18" charset="0"/>
                <a:cs typeface="Times New Roman" pitchFamily="18" charset="0"/>
              </a:rPr>
              <a:t>;</a:t>
            </a:r>
          </a:p>
          <a:p>
            <a:pPr lvl="0"/>
            <a:r>
              <a:rPr lang="ru-RU" sz="4000" dirty="0" smtClean="0">
                <a:latin typeface="Times New Roman" pitchFamily="18" charset="0"/>
                <a:cs typeface="Times New Roman" pitchFamily="18" charset="0"/>
              </a:rPr>
              <a:t>. 1-2 </a:t>
            </a:r>
            <a:r>
              <a:rPr lang="ru-RU" sz="4000" dirty="0" err="1" smtClean="0">
                <a:latin typeface="Times New Roman" pitchFamily="18" charset="0"/>
                <a:cs typeface="Times New Roman" pitchFamily="18" charset="0"/>
              </a:rPr>
              <a:t>шырпы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белән учак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тергезү һәм аны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дөрес итеп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сүндерә белү</a:t>
            </a:r>
            <a:r>
              <a:rPr lang="ru-RU" sz="4000" dirty="0" smtClean="0">
                <a:latin typeface="Times New Roman" pitchFamily="18" charset="0"/>
                <a:cs typeface="Times New Roman" pitchFamily="18" charset="0"/>
              </a:rPr>
              <a:t>;</a:t>
            </a:r>
          </a:p>
          <a:p>
            <a:pPr lvl="0"/>
            <a:r>
              <a:rPr lang="ru-RU" sz="4000" dirty="0" smtClean="0">
                <a:latin typeface="Times New Roman" pitchFamily="18" charset="0"/>
                <a:cs typeface="Times New Roman" pitchFamily="18" charset="0"/>
              </a:rPr>
              <a:t>. поход </a:t>
            </a:r>
            <a:r>
              <a:rPr lang="ru-RU" sz="4000" dirty="0" err="1" smtClean="0">
                <a:latin typeface="Times New Roman" pitchFamily="18" charset="0"/>
                <a:cs typeface="Times New Roman" pitchFamily="18" charset="0"/>
              </a:rPr>
              <a:t>шартларында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ашарга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пешерү өчен урын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әзерләү</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ике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төрле аш</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әзерли белү</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учактагы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утны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дөрес яндырып</a:t>
            </a:r>
            <a:r>
              <a:rPr lang="ru-RU" sz="4000" dirty="0" smtClean="0">
                <a:latin typeface="Times New Roman" pitchFamily="18" charset="0"/>
                <a:cs typeface="Times New Roman" pitchFamily="18" charset="0"/>
              </a:rPr>
              <a:t> тору;</a:t>
            </a:r>
          </a:p>
          <a:p>
            <a:pPr lvl="0"/>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таныш</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булмаган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җирдә, урманда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походта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ориентлаша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белү.</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15. </a:t>
            </a:r>
            <a:r>
              <a:rPr lang="ru-RU" sz="4000" dirty="0" err="1" smtClean="0">
                <a:latin typeface="Times New Roman" pitchFamily="18" charset="0"/>
                <a:cs typeface="Times New Roman" pitchFamily="18" charset="0"/>
              </a:rPr>
              <a:t>Беренче</a:t>
            </a:r>
            <a:r>
              <a:rPr lang="ru-RU" sz="4000" dirty="0" smtClean="0">
                <a:latin typeface="Times New Roman" pitchFamily="18" charset="0"/>
                <a:cs typeface="Times New Roman" pitchFamily="18" charset="0"/>
              </a:rPr>
              <a:t> медицина </a:t>
            </a:r>
            <a:r>
              <a:rPr lang="ru-RU" sz="4000" dirty="0" err="1" smtClean="0">
                <a:latin typeface="Times New Roman" pitchFamily="18" charset="0"/>
                <a:cs typeface="Times New Roman" pitchFamily="18" charset="0"/>
              </a:rPr>
              <a:t>ярдәме күрсәтә белү </a:t>
            </a: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аңны югалтканда</a:t>
            </a:r>
            <a:r>
              <a:rPr lang="ru-RU" sz="4000" dirty="0" smtClean="0">
                <a:latin typeface="Times New Roman" pitchFamily="18" charset="0"/>
                <a:cs typeface="Times New Roman" pitchFamily="18" charset="0"/>
              </a:rPr>
              <a:t>, эссе </a:t>
            </a:r>
            <a:r>
              <a:rPr lang="ru-RU" sz="4000" dirty="0" err="1" smtClean="0">
                <a:latin typeface="Times New Roman" pitchFamily="18" charset="0"/>
                <a:cs typeface="Times New Roman" pitchFamily="18" charset="0"/>
              </a:rPr>
              <a:t>сукканда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өшегәндә</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күп итеп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югалтканда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азык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белән агуланганда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пешкәндә</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елан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чакканда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кулны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сындырганда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сулыш</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туктаганда</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Авыруны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күтәреп </a:t>
            </a:r>
            <a:r>
              <a:rPr lang="ru-RU" sz="4000" dirty="0" smtClean="0">
                <a:latin typeface="Times New Roman" pitchFamily="18" charset="0"/>
                <a:cs typeface="Times New Roman" pitchFamily="18" charset="0"/>
              </a:rPr>
              <a:t>бару </a:t>
            </a:r>
            <a:r>
              <a:rPr lang="ru-RU" sz="4000" dirty="0" err="1" smtClean="0">
                <a:latin typeface="Times New Roman" pitchFamily="18" charset="0"/>
                <a:cs typeface="Times New Roman" pitchFamily="18" charset="0"/>
              </a:rPr>
              <a:t>өчен носилка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әзерли белү</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16. </a:t>
            </a:r>
            <a:r>
              <a:rPr lang="ru-RU" sz="4000" dirty="0" err="1" smtClean="0">
                <a:latin typeface="Times New Roman" pitchFamily="18" charset="0"/>
                <a:cs typeface="Times New Roman" pitchFamily="18" charset="0"/>
              </a:rPr>
              <a:t>Звенода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һәм отрядта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хезмәтне оештыру</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17. </a:t>
            </a:r>
            <a:r>
              <a:rPr lang="ru-RU" sz="4000" dirty="0" err="1" smtClean="0">
                <a:latin typeface="Times New Roman" pitchFamily="18" charset="0"/>
                <a:cs typeface="Times New Roman" pitchFamily="18" charset="0"/>
              </a:rPr>
              <a:t>Берәр ватылган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әйберне төзәтү өчен иң гади</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инструментлар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эш</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кораллары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җайланмалар әзерләү.</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18. </a:t>
            </a:r>
            <a:r>
              <a:rPr lang="ru-RU" sz="4000" dirty="0" err="1" smtClean="0">
                <a:latin typeface="Times New Roman" pitchFamily="18" charset="0"/>
                <a:cs typeface="Times New Roman" pitchFamily="18" charset="0"/>
              </a:rPr>
              <a:t>Шәхси </a:t>
            </a:r>
            <a:r>
              <a:rPr lang="ru-RU" sz="4000" dirty="0" smtClean="0">
                <a:latin typeface="Times New Roman" pitchFamily="18" charset="0"/>
                <a:cs typeface="Times New Roman" pitchFamily="18" charset="0"/>
              </a:rPr>
              <a:t>гигиена </a:t>
            </a:r>
            <a:r>
              <a:rPr lang="ru-RU" sz="4000" dirty="0" err="1" smtClean="0">
                <a:latin typeface="Times New Roman" pitchFamily="18" charset="0"/>
                <a:cs typeface="Times New Roman" pitchFamily="18" charset="0"/>
              </a:rPr>
              <a:t>нигезләрен белү</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19. </a:t>
            </a:r>
            <a:r>
              <a:rPr lang="ru-RU" sz="4000" dirty="0" err="1" smtClean="0">
                <a:latin typeface="Times New Roman" pitchFamily="18" charset="0"/>
                <a:cs typeface="Times New Roman" pitchFamily="18" charset="0"/>
              </a:rPr>
              <a:t>Тәмле ризык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әзерләү, экибана</a:t>
            </a:r>
            <a:r>
              <a:rPr lang="ru-RU" sz="4000" dirty="0" smtClean="0">
                <a:latin typeface="Times New Roman" pitchFamily="18" charset="0"/>
                <a:cs typeface="Times New Roman" pitchFamily="18" charset="0"/>
              </a:rPr>
              <a:t>, я </a:t>
            </a:r>
            <a:r>
              <a:rPr lang="ru-RU" sz="4000" dirty="0" err="1" smtClean="0">
                <a:latin typeface="Times New Roman" pitchFamily="18" charset="0"/>
                <a:cs typeface="Times New Roman" pitchFamily="18" charset="0"/>
              </a:rPr>
              <a:t>чәчәк бәйләме ясау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иң гади</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өс киеме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моделен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эшләү</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20. “Ким” </a:t>
            </a:r>
            <a:r>
              <a:rPr lang="ru-RU" sz="4000" dirty="0" err="1" smtClean="0">
                <a:latin typeface="Times New Roman" pitchFamily="18" charset="0"/>
                <a:cs typeface="Times New Roman" pitchFamily="18" charset="0"/>
              </a:rPr>
              <a:t>уенында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бер</a:t>
            </a:r>
            <a:r>
              <a:rPr lang="ru-RU" sz="4000" dirty="0" smtClean="0">
                <a:latin typeface="Times New Roman" pitchFamily="18" charset="0"/>
                <a:cs typeface="Times New Roman" pitchFamily="18" charset="0"/>
              </a:rPr>
              <a:t> минут </a:t>
            </a:r>
            <a:r>
              <a:rPr lang="ru-RU" sz="4000" dirty="0" err="1" smtClean="0">
                <a:latin typeface="Times New Roman" pitchFamily="18" charset="0"/>
                <a:cs typeface="Times New Roman" pitchFamily="18" charset="0"/>
              </a:rPr>
              <a:t>эчендә </a:t>
            </a:r>
            <a:r>
              <a:rPr lang="ru-RU" sz="4000" dirty="0" smtClean="0">
                <a:latin typeface="Times New Roman" pitchFamily="18" charset="0"/>
                <a:cs typeface="Times New Roman" pitchFamily="18" charset="0"/>
              </a:rPr>
              <a:t>24 </a:t>
            </a:r>
            <a:r>
              <a:rPr lang="ru-RU" sz="4000" dirty="0" err="1" smtClean="0">
                <a:latin typeface="Times New Roman" pitchFamily="18" charset="0"/>
                <a:cs typeface="Times New Roman" pitchFamily="18" charset="0"/>
              </a:rPr>
              <a:t>әйбернең </a:t>
            </a:r>
            <a:r>
              <a:rPr lang="ru-RU" sz="4000" dirty="0" smtClean="0">
                <a:latin typeface="Times New Roman" pitchFamily="18" charset="0"/>
                <a:cs typeface="Times New Roman" pitchFamily="18" charset="0"/>
              </a:rPr>
              <a:t>20 сен </a:t>
            </a:r>
            <a:r>
              <a:rPr lang="ru-RU" sz="4000" dirty="0" err="1" smtClean="0">
                <a:latin typeface="Times New Roman" pitchFamily="18" charset="0"/>
                <a:cs typeface="Times New Roman" pitchFamily="18" charset="0"/>
              </a:rPr>
              <a:t>истә калдыру</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21. </a:t>
            </a:r>
            <a:r>
              <a:rPr lang="ru-RU" sz="4000" dirty="0" err="1" smtClean="0">
                <a:latin typeface="Times New Roman" pitchFamily="18" charset="0"/>
                <a:cs typeface="Times New Roman" pitchFamily="18" charset="0"/>
              </a:rPr>
              <a:t>Азык-төлекнең бәясен белү, кибеттән әйбер, аптекадан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дарулар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сатып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гаилә бюджетын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күз алдына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китерү.</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22. </a:t>
            </a:r>
            <a:r>
              <a:rPr lang="ru-RU" sz="4000" dirty="0" err="1" smtClean="0">
                <a:latin typeface="Times New Roman" pitchFamily="18" charset="0"/>
                <a:cs typeface="Times New Roman" pitchFamily="18" charset="0"/>
              </a:rPr>
              <a:t>Үзеңне </a:t>
            </a:r>
            <a:r>
              <a:rPr lang="ru-RU" sz="4000" dirty="0" smtClean="0">
                <a:latin typeface="Times New Roman" pitchFamily="18" charset="0"/>
                <a:cs typeface="Times New Roman" pitchFamily="18" charset="0"/>
              </a:rPr>
              <a:t>суда </a:t>
            </a:r>
            <a:r>
              <a:rPr lang="ru-RU" sz="4000" dirty="0" err="1" smtClean="0">
                <a:latin typeface="Times New Roman" pitchFamily="18" charset="0"/>
                <a:cs typeface="Times New Roman" pitchFamily="18" charset="0"/>
              </a:rPr>
              <a:t>тоту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кагыйдәләрен белү</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ике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төрле </a:t>
            </a:r>
            <a:r>
              <a:rPr lang="ru-RU" sz="4000" dirty="0" smtClean="0">
                <a:latin typeface="Times New Roman" pitchFamily="18" charset="0"/>
                <a:cs typeface="Times New Roman" pitchFamily="18" charset="0"/>
              </a:rPr>
              <a:t>стиль </a:t>
            </a:r>
            <a:r>
              <a:rPr lang="ru-RU" sz="4000" dirty="0" err="1" smtClean="0">
                <a:latin typeface="Times New Roman" pitchFamily="18" charset="0"/>
                <a:cs typeface="Times New Roman" pitchFamily="18" charset="0"/>
              </a:rPr>
              <a:t>белән </a:t>
            </a:r>
            <a:r>
              <a:rPr lang="ru-RU" sz="4000" dirty="0" smtClean="0">
                <a:latin typeface="Times New Roman" pitchFamily="18" charset="0"/>
                <a:cs typeface="Times New Roman" pitchFamily="18" charset="0"/>
              </a:rPr>
              <a:t>50 метр </a:t>
            </a:r>
            <a:r>
              <a:rPr lang="ru-RU" sz="4000" dirty="0" err="1" smtClean="0">
                <a:latin typeface="Times New Roman" pitchFamily="18" charset="0"/>
                <a:cs typeface="Times New Roman" pitchFamily="18" charset="0"/>
              </a:rPr>
              <a:t>араны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йөзеп үтү</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23. </a:t>
            </a:r>
            <a:r>
              <a:rPr lang="ru-RU" sz="4000" dirty="0" err="1" smtClean="0">
                <a:latin typeface="Times New Roman" pitchFamily="18" charset="0"/>
                <a:cs typeface="Times New Roman" pitchFamily="18" charset="0"/>
              </a:rPr>
              <a:t>Шәфкатьлелек ярминкәсендә, концертларда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яисә </a:t>
            </a:r>
            <a:r>
              <a:rPr lang="ru-RU" sz="4000" dirty="0" smtClean="0">
                <a:latin typeface="Times New Roman" pitchFamily="18" charset="0"/>
                <a:cs typeface="Times New Roman" pitchFamily="18" charset="0"/>
              </a:rPr>
              <a:t>башка </a:t>
            </a:r>
            <a:r>
              <a:rPr lang="ru-RU" sz="4000" dirty="0" err="1" smtClean="0">
                <a:latin typeface="Times New Roman" pitchFamily="18" charset="0"/>
                <a:cs typeface="Times New Roman" pitchFamily="18" charset="0"/>
              </a:rPr>
              <a:t>эштә катнашып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үз звеноң өчен акча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эшләү</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24. </a:t>
            </a:r>
            <a:r>
              <a:rPr lang="ru-RU" sz="4000" dirty="0" err="1" smtClean="0">
                <a:latin typeface="Times New Roman" pitchFamily="18" charset="0"/>
                <a:cs typeface="Times New Roman" pitchFamily="18" charset="0"/>
              </a:rPr>
              <a:t>Үзең теләгән тагын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ике-өч һөнәр сайлап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алу</a:t>
            </a:r>
            <a:r>
              <a:rPr lang="ru-RU" sz="4000" dirty="0" smtClean="0">
                <a:latin typeface="Times New Roman" pitchFamily="18" charset="0"/>
                <a:cs typeface="Times New Roman" pitchFamily="18" charset="0"/>
              </a:rPr>
              <a:t>.</a:t>
            </a:r>
          </a:p>
          <a:p>
            <a:endParaRPr lang="ru-RU"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472518" cy="714380"/>
          </a:xfrm>
        </p:spPr>
        <p:txBody>
          <a:bodyPr>
            <a:normAutofit fontScale="90000"/>
          </a:bodyPr>
          <a:lstStyle/>
          <a:p>
            <a:r>
              <a:rPr lang="ru-RU" sz="3600" dirty="0" smtClean="0">
                <a:latin typeface="Times New Roman" pitchFamily="18" charset="0"/>
                <a:cs typeface="Times New Roman" pitchFamily="18" charset="0"/>
              </a:rPr>
              <a:t/>
            </a:r>
            <a:br>
              <a:rPr lang="ru-RU" sz="3600" dirty="0" smtClean="0">
                <a:latin typeface="Times New Roman" pitchFamily="18" charset="0"/>
                <a:cs typeface="Times New Roman" pitchFamily="18" charset="0"/>
              </a:rPr>
            </a:br>
            <a:r>
              <a:rPr lang="ru-RU" sz="3600" dirty="0" smtClean="0">
                <a:latin typeface="Times New Roman" pitchFamily="18" charset="0"/>
                <a:cs typeface="Times New Roman" pitchFamily="18" charset="0"/>
              </a:rPr>
              <a:t/>
            </a:r>
            <a:br>
              <a:rPr lang="ru-RU" sz="3600" dirty="0" smtClean="0">
                <a:latin typeface="Times New Roman" pitchFamily="18" charset="0"/>
                <a:cs typeface="Times New Roman" pitchFamily="18" charset="0"/>
              </a:rPr>
            </a:br>
            <a:r>
              <a:rPr lang="ru-RU" sz="3600" dirty="0" err="1" smtClean="0">
                <a:latin typeface="Times New Roman" pitchFamily="18" charset="0"/>
                <a:cs typeface="Times New Roman" pitchFamily="18" charset="0"/>
              </a:rPr>
              <a:t>Өченче биеклектә </a:t>
            </a:r>
            <a:r>
              <a:rPr lang="ru-RU" sz="3600" dirty="0" smtClean="0">
                <a:latin typeface="Times New Roman" pitchFamily="18" charset="0"/>
                <a:cs typeface="Times New Roman" pitchFamily="18" charset="0"/>
              </a:rPr>
              <a:t>“</a:t>
            </a:r>
            <a:r>
              <a:rPr lang="ru-RU" sz="3600" dirty="0" err="1" smtClean="0">
                <a:latin typeface="Times New Roman" pitchFamily="18" charset="0"/>
                <a:cs typeface="Times New Roman" pitchFamily="18" charset="0"/>
              </a:rPr>
              <a:t>Варис-инструктор</a:t>
            </a:r>
            <a:r>
              <a:rPr lang="ru-RU" sz="3600" dirty="0" smtClean="0">
                <a:latin typeface="Times New Roman" pitchFamily="18" charset="0"/>
                <a:cs typeface="Times New Roman" pitchFamily="18" charset="0"/>
              </a:rPr>
              <a:t>” дан </a:t>
            </a:r>
            <a:r>
              <a:rPr lang="ru-RU" sz="3600" dirty="0" err="1" smtClean="0">
                <a:latin typeface="Times New Roman" pitchFamily="18" charset="0"/>
                <a:cs typeface="Times New Roman" pitchFamily="18" charset="0"/>
              </a:rPr>
              <a:t>түбәндәге эшләрне үтәү таләп ителә</a:t>
            </a:r>
            <a:r>
              <a:rPr lang="ru-RU" sz="3600"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t/>
            </a:r>
            <a:br>
              <a:rPr lang="ru-RU" dirty="0" smtClean="0"/>
            </a:br>
            <a:endParaRPr lang="ru-RU" dirty="0"/>
          </a:p>
        </p:txBody>
      </p:sp>
      <p:sp>
        <p:nvSpPr>
          <p:cNvPr id="3" name="Содержимое 2"/>
          <p:cNvSpPr>
            <a:spLocks noGrp="1"/>
          </p:cNvSpPr>
          <p:nvPr>
            <p:ph idx="1"/>
          </p:nvPr>
        </p:nvSpPr>
        <p:spPr>
          <a:xfrm>
            <a:off x="500034" y="1357298"/>
            <a:ext cx="8229600" cy="5500702"/>
          </a:xfrm>
        </p:spPr>
        <p:txBody>
          <a:bodyPr>
            <a:normAutofit fontScale="92500" lnSpcReduction="10000"/>
          </a:bodyPr>
          <a:lstStyle/>
          <a:p>
            <a:pPr lvl="0">
              <a:buFont typeface="+mj-lt"/>
              <a:buAutoNum type="arabicPeriod"/>
            </a:pPr>
            <a:r>
              <a:rPr lang="ru-RU" sz="1050" dirty="0" smtClean="0"/>
              <a:t>Республика </a:t>
            </a:r>
            <a:r>
              <a:rPr lang="ru-RU" sz="1050" dirty="0" err="1" smtClean="0"/>
              <a:t>тарихын</a:t>
            </a:r>
            <a:r>
              <a:rPr lang="ru-RU" sz="1050" dirty="0" smtClean="0"/>
              <a:t> </a:t>
            </a:r>
            <a:r>
              <a:rPr lang="ru-RU" sz="1050" dirty="0" err="1" smtClean="0"/>
              <a:t>белү</a:t>
            </a:r>
            <a:r>
              <a:rPr lang="ru-RU" sz="1050" dirty="0" smtClean="0"/>
              <a:t>.</a:t>
            </a:r>
          </a:p>
          <a:p>
            <a:pPr lvl="0">
              <a:buFont typeface="+mj-lt"/>
              <a:buAutoNum type="arabicPeriod"/>
            </a:pPr>
            <a:r>
              <a:rPr lang="ru-RU" sz="1050" dirty="0" err="1" smtClean="0"/>
              <a:t>Иң мөһим халыкара</a:t>
            </a:r>
            <a:r>
              <a:rPr lang="ru-RU" sz="1050" dirty="0" smtClean="0"/>
              <a:t> </a:t>
            </a:r>
            <a:r>
              <a:rPr lang="ru-RU" sz="1050" dirty="0" err="1" smtClean="0"/>
              <a:t>балалар</a:t>
            </a:r>
            <a:r>
              <a:rPr lang="ru-RU" sz="1050" dirty="0" smtClean="0"/>
              <a:t> </a:t>
            </a:r>
            <a:r>
              <a:rPr lang="ru-RU" sz="1050" dirty="0" err="1" smtClean="0"/>
              <a:t>һәм яшьләр оешмалары</a:t>
            </a:r>
            <a:r>
              <a:rPr lang="ru-RU" sz="1050" dirty="0" smtClean="0"/>
              <a:t> </a:t>
            </a:r>
            <a:r>
              <a:rPr lang="ru-RU" sz="1050" dirty="0" err="1" smtClean="0"/>
              <a:t>турында</a:t>
            </a:r>
            <a:r>
              <a:rPr lang="ru-RU" sz="1050" dirty="0" smtClean="0"/>
              <a:t> </a:t>
            </a:r>
            <a:r>
              <a:rPr lang="ru-RU" sz="1050" dirty="0" err="1" smtClean="0"/>
              <a:t>белү.</a:t>
            </a:r>
            <a:endParaRPr lang="ru-RU" sz="1050" dirty="0" smtClean="0"/>
          </a:p>
          <a:p>
            <a:pPr lvl="0">
              <a:buFont typeface="+mj-lt"/>
              <a:buAutoNum type="arabicPeriod"/>
            </a:pPr>
            <a:r>
              <a:rPr lang="ru-RU" sz="1050" dirty="0" err="1" smtClean="0"/>
              <a:t>Республикада</a:t>
            </a:r>
            <a:r>
              <a:rPr lang="ru-RU" sz="1050" dirty="0" smtClean="0"/>
              <a:t> </a:t>
            </a:r>
            <a:r>
              <a:rPr lang="ru-RU" sz="1050" dirty="0" err="1" smtClean="0"/>
              <a:t>яшәүче халыкларның гореф-гадәтләрен өйрәнү.</a:t>
            </a:r>
            <a:endParaRPr lang="ru-RU" sz="1050" dirty="0" smtClean="0"/>
          </a:p>
          <a:p>
            <a:pPr lvl="0">
              <a:buFont typeface="+mj-lt"/>
              <a:buAutoNum type="arabicPeriod"/>
            </a:pPr>
            <a:r>
              <a:rPr lang="ru-RU" sz="1050" dirty="0" err="1" smtClean="0"/>
              <a:t>Һәр чирек</a:t>
            </a:r>
            <a:r>
              <a:rPr lang="ru-RU" sz="1050" dirty="0" smtClean="0"/>
              <a:t> </a:t>
            </a:r>
            <a:r>
              <a:rPr lang="ru-RU" sz="1050" dirty="0" err="1" smtClean="0"/>
              <a:t>саен</a:t>
            </a:r>
            <a:r>
              <a:rPr lang="ru-RU" sz="1050" dirty="0" smtClean="0"/>
              <a:t> звено </a:t>
            </a:r>
            <a:r>
              <a:rPr lang="ru-RU" sz="1050" dirty="0" err="1" smtClean="0"/>
              <a:t>һәм </a:t>
            </a:r>
            <a:r>
              <a:rPr lang="ru-RU" sz="1050" dirty="0" smtClean="0"/>
              <a:t>отряд </a:t>
            </a:r>
            <a:r>
              <a:rPr lang="ru-RU" sz="1050" dirty="0" err="1" smtClean="0"/>
              <a:t>эшчәнлегенең программасын</a:t>
            </a:r>
            <a:r>
              <a:rPr lang="ru-RU" sz="1050" dirty="0" smtClean="0"/>
              <a:t> </a:t>
            </a:r>
            <a:r>
              <a:rPr lang="ru-RU" sz="1050" dirty="0" err="1" smtClean="0"/>
              <a:t>төзү</a:t>
            </a:r>
            <a:r>
              <a:rPr lang="ru-RU" sz="1050" dirty="0" smtClean="0"/>
              <a:t>.</a:t>
            </a:r>
          </a:p>
          <a:p>
            <a:pPr>
              <a:buFont typeface="+mj-lt"/>
              <a:buAutoNum type="arabicPeriod"/>
            </a:pPr>
            <a:r>
              <a:rPr lang="ru-RU" sz="1050" dirty="0" smtClean="0"/>
              <a:t>5.  </a:t>
            </a:r>
            <a:r>
              <a:rPr lang="ru-RU" sz="1050" dirty="0" err="1" smtClean="0"/>
              <a:t>Туристик</a:t>
            </a:r>
            <a:r>
              <a:rPr lang="ru-RU" sz="1050" dirty="0" smtClean="0"/>
              <a:t> поход яки </a:t>
            </a:r>
            <a:r>
              <a:rPr lang="ru-RU" sz="1050" dirty="0" err="1" smtClean="0"/>
              <a:t>җәйге чатыр</a:t>
            </a:r>
            <a:r>
              <a:rPr lang="ru-RU" sz="1050" dirty="0" smtClean="0"/>
              <a:t> лагере </a:t>
            </a:r>
            <a:r>
              <a:rPr lang="ru-RU" sz="1050" dirty="0" err="1" smtClean="0"/>
              <a:t>оештыруда</a:t>
            </a:r>
            <a:r>
              <a:rPr lang="ru-RU" sz="1050" dirty="0" smtClean="0"/>
              <a:t> </a:t>
            </a:r>
            <a:r>
              <a:rPr lang="ru-RU" sz="1050" dirty="0" err="1" smtClean="0"/>
              <a:t>катнашу</a:t>
            </a:r>
            <a:endParaRPr lang="ru-RU" sz="1050" dirty="0" smtClean="0"/>
          </a:p>
          <a:p>
            <a:pPr>
              <a:buNone/>
            </a:pPr>
            <a:r>
              <a:rPr lang="ru-RU" sz="1050" dirty="0" smtClean="0"/>
              <a:t> (5 </a:t>
            </a:r>
            <a:r>
              <a:rPr lang="ru-RU" sz="1050" dirty="0" err="1" smtClean="0"/>
              <a:t>көнлек</a:t>
            </a:r>
            <a:r>
              <a:rPr lang="ru-RU" sz="1050" dirty="0" smtClean="0"/>
              <a:t>):</a:t>
            </a:r>
          </a:p>
          <a:p>
            <a:pPr>
              <a:buNone/>
            </a:pPr>
            <a:r>
              <a:rPr lang="ru-RU" sz="1050" dirty="0" smtClean="0"/>
              <a:t>. </a:t>
            </a:r>
            <a:r>
              <a:rPr lang="ru-RU" sz="1050" dirty="0" err="1" smtClean="0"/>
              <a:t>чатырлы</a:t>
            </a:r>
            <a:r>
              <a:rPr lang="ru-RU" sz="1050" dirty="0" smtClean="0"/>
              <a:t> лагерь </a:t>
            </a:r>
            <a:r>
              <a:rPr lang="ru-RU" sz="1050" dirty="0" err="1" smtClean="0"/>
              <a:t>өчен җайлы урын</a:t>
            </a:r>
            <a:r>
              <a:rPr lang="ru-RU" sz="1050" dirty="0" smtClean="0"/>
              <a:t> </a:t>
            </a:r>
            <a:r>
              <a:rPr lang="ru-RU" sz="1050" dirty="0" err="1" smtClean="0"/>
              <a:t>сайлау</a:t>
            </a:r>
            <a:r>
              <a:rPr lang="ru-RU" sz="1050" dirty="0" smtClean="0"/>
              <a:t>, </a:t>
            </a:r>
            <a:r>
              <a:rPr lang="ru-RU" sz="1050" dirty="0" err="1" smtClean="0"/>
              <a:t>аны</a:t>
            </a:r>
            <a:r>
              <a:rPr lang="ru-RU" sz="1050" dirty="0" smtClean="0"/>
              <a:t> </a:t>
            </a:r>
            <a:r>
              <a:rPr lang="ru-RU" sz="1050" dirty="0" err="1" smtClean="0"/>
              <a:t>планлаштыру</a:t>
            </a:r>
            <a:r>
              <a:rPr lang="ru-RU" sz="1050" dirty="0" smtClean="0"/>
              <a:t>, </a:t>
            </a:r>
            <a:r>
              <a:rPr lang="ru-RU" sz="1050" dirty="0" err="1" smtClean="0"/>
              <a:t>утын</a:t>
            </a:r>
            <a:r>
              <a:rPr lang="ru-RU" sz="1050" dirty="0" smtClean="0"/>
              <a:t> </a:t>
            </a:r>
            <a:r>
              <a:rPr lang="ru-RU" sz="1050" dirty="0" err="1" smtClean="0"/>
              <a:t>әзерләү</a:t>
            </a:r>
            <a:r>
              <a:rPr lang="ru-RU" sz="1050" dirty="0" smtClean="0"/>
              <a:t>, </a:t>
            </a:r>
            <a:r>
              <a:rPr lang="ru-RU" sz="1050" dirty="0" err="1" smtClean="0"/>
              <a:t>балта</a:t>
            </a:r>
            <a:r>
              <a:rPr lang="ru-RU" sz="1050" dirty="0" smtClean="0"/>
              <a:t> </a:t>
            </a:r>
            <a:r>
              <a:rPr lang="ru-RU" sz="1050" dirty="0" err="1" smtClean="0"/>
              <a:t>белән эш</a:t>
            </a:r>
            <a:r>
              <a:rPr lang="ru-RU" sz="1050" dirty="0" smtClean="0"/>
              <a:t> </a:t>
            </a:r>
            <a:r>
              <a:rPr lang="ru-RU" sz="1050" dirty="0" err="1" smtClean="0"/>
              <a:t>итә белү</a:t>
            </a:r>
            <a:r>
              <a:rPr lang="ru-RU" sz="1050" dirty="0" smtClean="0"/>
              <a:t>;</a:t>
            </a:r>
          </a:p>
          <a:p>
            <a:pPr>
              <a:buNone/>
            </a:pPr>
            <a:r>
              <a:rPr lang="ru-RU" sz="1050" dirty="0" smtClean="0"/>
              <a:t>. </a:t>
            </a:r>
            <a:r>
              <a:rPr lang="ru-RU" sz="1050" dirty="0" err="1" smtClean="0"/>
              <a:t>ерым</a:t>
            </a:r>
            <a:r>
              <a:rPr lang="ru-RU" sz="1050" dirty="0" smtClean="0"/>
              <a:t> яки </a:t>
            </a:r>
            <a:r>
              <a:rPr lang="ru-RU" sz="1050" dirty="0" err="1" smtClean="0"/>
              <a:t>елга</a:t>
            </a:r>
            <a:r>
              <a:rPr lang="ru-RU" sz="1050" dirty="0" smtClean="0"/>
              <a:t> </a:t>
            </a:r>
            <a:r>
              <a:rPr lang="ru-RU" sz="1050" dirty="0" err="1" smtClean="0"/>
              <a:t>аркылы</a:t>
            </a:r>
            <a:r>
              <a:rPr lang="ru-RU" sz="1050" dirty="0" smtClean="0"/>
              <a:t> </a:t>
            </a:r>
            <a:r>
              <a:rPr lang="ru-RU" sz="1050" dirty="0" err="1" smtClean="0"/>
              <a:t>чыгу</a:t>
            </a:r>
            <a:r>
              <a:rPr lang="ru-RU" sz="1050" dirty="0" smtClean="0"/>
              <a:t> </a:t>
            </a:r>
            <a:r>
              <a:rPr lang="ru-RU" sz="1050" dirty="0" err="1" smtClean="0"/>
              <a:t>корылмасы</a:t>
            </a:r>
            <a:r>
              <a:rPr lang="ru-RU" sz="1050" dirty="0" smtClean="0"/>
              <a:t> </a:t>
            </a:r>
            <a:r>
              <a:rPr lang="ru-RU" sz="1050" dirty="0" err="1" smtClean="0"/>
              <a:t>әзерләү</a:t>
            </a:r>
            <a:r>
              <a:rPr lang="ru-RU" sz="1050" dirty="0" smtClean="0"/>
              <a:t>;</a:t>
            </a:r>
          </a:p>
          <a:p>
            <a:pPr>
              <a:buNone/>
            </a:pPr>
            <a:r>
              <a:rPr lang="ru-RU" sz="1050" dirty="0" smtClean="0"/>
              <a:t>. </a:t>
            </a:r>
            <a:r>
              <a:rPr lang="ru-RU" sz="1050" dirty="0" err="1" smtClean="0"/>
              <a:t>өч көнлек сәяхәттә кирәк булачак</a:t>
            </a:r>
            <a:r>
              <a:rPr lang="ru-RU" sz="1050" dirty="0" smtClean="0"/>
              <a:t> </a:t>
            </a:r>
            <a:r>
              <a:rPr lang="ru-RU" sz="1050" dirty="0" err="1" smtClean="0"/>
              <a:t>продуктлар</a:t>
            </a:r>
            <a:r>
              <a:rPr lang="ru-RU" sz="1050" dirty="0" smtClean="0"/>
              <a:t> </a:t>
            </a:r>
            <a:r>
              <a:rPr lang="ru-RU" sz="1050" dirty="0" err="1" smtClean="0"/>
              <a:t>исемлеген</a:t>
            </a:r>
            <a:r>
              <a:rPr lang="ru-RU" sz="1050" dirty="0" smtClean="0"/>
              <a:t> </a:t>
            </a:r>
            <a:r>
              <a:rPr lang="ru-RU" sz="1050" dirty="0" err="1" smtClean="0"/>
              <a:t>төзү;</a:t>
            </a:r>
            <a:endParaRPr lang="ru-RU" sz="1050" dirty="0" smtClean="0"/>
          </a:p>
          <a:p>
            <a:pPr>
              <a:buNone/>
            </a:pPr>
            <a:r>
              <a:rPr lang="ru-RU" sz="1050" dirty="0" smtClean="0"/>
              <a:t>. </a:t>
            </a:r>
            <a:r>
              <a:rPr lang="ru-RU" sz="1050" dirty="0" err="1" smtClean="0"/>
              <a:t>сәяхәттә иртәнге, төшке һәм </a:t>
            </a:r>
            <a:r>
              <a:rPr lang="ru-RU" sz="1050" dirty="0" smtClean="0"/>
              <a:t>кичке </a:t>
            </a:r>
            <a:r>
              <a:rPr lang="ru-RU" sz="1050" dirty="0" err="1" smtClean="0"/>
              <a:t>ашларны</a:t>
            </a:r>
            <a:r>
              <a:rPr lang="ru-RU" sz="1050" dirty="0" smtClean="0"/>
              <a:t> </a:t>
            </a:r>
            <a:r>
              <a:rPr lang="ru-RU" sz="1050" dirty="0" err="1" smtClean="0"/>
              <a:t>әзерләп</a:t>
            </a:r>
            <a:r>
              <a:rPr lang="ru-RU" sz="1050" dirty="0" smtClean="0"/>
              <a:t>, </a:t>
            </a:r>
            <a:r>
              <a:rPr lang="ru-RU" sz="1050" dirty="0" err="1" smtClean="0"/>
              <a:t>аш</a:t>
            </a:r>
            <a:r>
              <a:rPr lang="ru-RU" sz="1050" dirty="0" smtClean="0"/>
              <a:t> </a:t>
            </a:r>
            <a:r>
              <a:rPr lang="ru-RU" sz="1050" dirty="0" err="1" smtClean="0"/>
              <a:t>пешерү осталыгын</a:t>
            </a:r>
            <a:r>
              <a:rPr lang="ru-RU" sz="1050" dirty="0" smtClean="0"/>
              <a:t> </a:t>
            </a:r>
            <a:r>
              <a:rPr lang="ru-RU" sz="1050" dirty="0" err="1" smtClean="0"/>
              <a:t>күрсәтү</a:t>
            </a:r>
            <a:r>
              <a:rPr lang="ru-RU" sz="1050" dirty="0" smtClean="0"/>
              <a:t>. </a:t>
            </a:r>
            <a:r>
              <a:rPr lang="ru-RU" sz="1050" dirty="0" err="1" smtClean="0"/>
              <a:t>Сәяхәт вакытында</a:t>
            </a:r>
            <a:r>
              <a:rPr lang="ru-RU" sz="1050" dirty="0" smtClean="0"/>
              <a:t> </a:t>
            </a:r>
            <a:r>
              <a:rPr lang="ru-RU" sz="1050" dirty="0" err="1" smtClean="0"/>
              <a:t>кирәк булачак</a:t>
            </a:r>
            <a:r>
              <a:rPr lang="ru-RU" sz="1050" dirty="0" smtClean="0"/>
              <a:t> </a:t>
            </a:r>
            <a:r>
              <a:rPr lang="ru-RU" sz="1050" dirty="0" err="1" smtClean="0"/>
              <a:t>җиһазлар әзерләү;</a:t>
            </a:r>
            <a:endParaRPr lang="ru-RU" sz="1050" dirty="0" smtClean="0"/>
          </a:p>
          <a:p>
            <a:pPr>
              <a:buNone/>
            </a:pPr>
            <a:r>
              <a:rPr lang="ru-RU" sz="1050" dirty="0" smtClean="0"/>
              <a:t>. </a:t>
            </a:r>
            <a:r>
              <a:rPr lang="ru-RU" sz="1050" dirty="0" err="1" smtClean="0"/>
              <a:t>туристик</a:t>
            </a:r>
            <a:r>
              <a:rPr lang="ru-RU" sz="1050" dirty="0" smtClean="0"/>
              <a:t> </a:t>
            </a:r>
            <a:r>
              <a:rPr lang="ru-RU" sz="1050" dirty="0" err="1" smtClean="0"/>
              <a:t>төеннәр бәйләү;</a:t>
            </a:r>
            <a:endParaRPr lang="ru-RU" sz="1050" dirty="0" smtClean="0"/>
          </a:p>
          <a:p>
            <a:pPr>
              <a:buNone/>
            </a:pPr>
            <a:r>
              <a:rPr lang="ru-RU" sz="1050" dirty="0" smtClean="0"/>
              <a:t>. </a:t>
            </a:r>
            <a:r>
              <a:rPr lang="ru-RU" sz="1050" dirty="0" err="1" smtClean="0"/>
              <a:t>кыр</a:t>
            </a:r>
            <a:r>
              <a:rPr lang="ru-RU" sz="1050" dirty="0" smtClean="0"/>
              <a:t> </a:t>
            </a:r>
            <a:r>
              <a:rPr lang="ru-RU" sz="1050" dirty="0" err="1" smtClean="0"/>
              <a:t>карталарын</a:t>
            </a:r>
            <a:r>
              <a:rPr lang="ru-RU" sz="1050" dirty="0" smtClean="0"/>
              <a:t> </a:t>
            </a:r>
            <a:r>
              <a:rPr lang="ru-RU" sz="1050" dirty="0" err="1" smtClean="0"/>
              <a:t>яхшы</a:t>
            </a:r>
            <a:r>
              <a:rPr lang="ru-RU" sz="1050" dirty="0" smtClean="0"/>
              <a:t> </a:t>
            </a:r>
            <a:r>
              <a:rPr lang="ru-RU" sz="1050" dirty="0" err="1" smtClean="0"/>
              <a:t>итеп</a:t>
            </a:r>
            <a:r>
              <a:rPr lang="ru-RU" sz="1050" dirty="0" smtClean="0"/>
              <a:t> </a:t>
            </a:r>
            <a:r>
              <a:rPr lang="ru-RU" sz="1050" dirty="0" err="1" smtClean="0"/>
              <a:t>уку</a:t>
            </a:r>
            <a:r>
              <a:rPr lang="ru-RU" sz="1050" dirty="0" smtClean="0"/>
              <a:t>, </a:t>
            </a:r>
            <a:r>
              <a:rPr lang="ru-RU" sz="1050" dirty="0" err="1" smtClean="0"/>
              <a:t>андагы</a:t>
            </a:r>
            <a:r>
              <a:rPr lang="ru-RU" sz="1050" dirty="0" smtClean="0"/>
              <a:t> </a:t>
            </a:r>
            <a:r>
              <a:rPr lang="ru-RU" sz="1050" dirty="0" err="1" smtClean="0"/>
              <a:t>шартлы</a:t>
            </a:r>
            <a:r>
              <a:rPr lang="ru-RU" sz="1050" dirty="0" smtClean="0"/>
              <a:t> </a:t>
            </a:r>
            <a:r>
              <a:rPr lang="ru-RU" sz="1050" dirty="0" err="1" smtClean="0"/>
              <a:t>билгеләрне аңлау, картада</a:t>
            </a:r>
            <a:r>
              <a:rPr lang="ru-RU" sz="1050" dirty="0" smtClean="0"/>
              <a:t> </a:t>
            </a:r>
            <a:r>
              <a:rPr lang="ru-RU" sz="1050" dirty="0" err="1" smtClean="0"/>
              <a:t>үзеңнең торган</a:t>
            </a:r>
            <a:r>
              <a:rPr lang="ru-RU" sz="1050" dirty="0" smtClean="0"/>
              <a:t> </a:t>
            </a:r>
            <a:r>
              <a:rPr lang="ru-RU" sz="1050" dirty="0" err="1" smtClean="0"/>
              <a:t>урыныңны билгеләү;</a:t>
            </a:r>
            <a:endParaRPr lang="ru-RU" sz="1050" dirty="0" smtClean="0"/>
          </a:p>
          <a:p>
            <a:pPr>
              <a:buNone/>
            </a:pPr>
            <a:r>
              <a:rPr lang="ru-RU" sz="1050" dirty="0" smtClean="0"/>
              <a:t>. </a:t>
            </a:r>
            <a:r>
              <a:rPr lang="ru-RU" sz="1050" dirty="0" err="1" smtClean="0"/>
              <a:t>“күз белән” генә әйбернең ераклыгын</a:t>
            </a:r>
            <a:r>
              <a:rPr lang="ru-RU" sz="1050" dirty="0" smtClean="0"/>
              <a:t> </a:t>
            </a:r>
            <a:r>
              <a:rPr lang="ru-RU" sz="1050" dirty="0" err="1" smtClean="0"/>
              <a:t>һәм биеклеген</a:t>
            </a:r>
            <a:r>
              <a:rPr lang="ru-RU" sz="1050" dirty="0" smtClean="0"/>
              <a:t> </a:t>
            </a:r>
            <a:r>
              <a:rPr lang="ru-RU" sz="1050" dirty="0" err="1" smtClean="0"/>
              <a:t>ачыклау</a:t>
            </a:r>
            <a:r>
              <a:rPr lang="ru-RU" sz="1050" dirty="0" smtClean="0"/>
              <a:t>; </a:t>
            </a:r>
            <a:r>
              <a:rPr lang="ru-RU" sz="1050" dirty="0" err="1" smtClean="0"/>
              <a:t>җилнең юнәлешен билгеләү.</a:t>
            </a:r>
            <a:endParaRPr lang="ru-RU" sz="1050" dirty="0" smtClean="0"/>
          </a:p>
          <a:p>
            <a:pPr lvl="0">
              <a:buNone/>
            </a:pPr>
            <a:r>
              <a:rPr lang="ru-RU" sz="1050" dirty="0" smtClean="0"/>
              <a:t>6.        </a:t>
            </a:r>
            <a:r>
              <a:rPr lang="ru-RU" sz="1050" dirty="0" err="1" smtClean="0"/>
              <a:t>Суга</a:t>
            </a:r>
            <a:r>
              <a:rPr lang="ru-RU" sz="1050" dirty="0" smtClean="0"/>
              <a:t> </a:t>
            </a:r>
            <a:r>
              <a:rPr lang="ru-RU" sz="1050" dirty="0" err="1" smtClean="0"/>
              <a:t>батучыны</a:t>
            </a:r>
            <a:r>
              <a:rPr lang="ru-RU" sz="1050" dirty="0" smtClean="0"/>
              <a:t> </a:t>
            </a:r>
            <a:r>
              <a:rPr lang="ru-RU" sz="1050" dirty="0" err="1" smtClean="0"/>
              <a:t>коткару</a:t>
            </a:r>
            <a:r>
              <a:rPr lang="ru-RU" sz="1050" dirty="0" smtClean="0"/>
              <a:t> </a:t>
            </a:r>
            <a:r>
              <a:rPr lang="ru-RU" sz="1050" dirty="0" err="1" smtClean="0"/>
              <a:t>кагыйдәләрен үзләштерү.</a:t>
            </a:r>
            <a:endParaRPr lang="ru-RU" sz="1050" dirty="0" smtClean="0"/>
          </a:p>
          <a:p>
            <a:pPr lvl="0">
              <a:buNone/>
            </a:pPr>
            <a:r>
              <a:rPr lang="ru-RU" sz="1050" dirty="0" smtClean="0"/>
              <a:t>7.        Ике </a:t>
            </a:r>
            <a:r>
              <a:rPr lang="ru-RU" sz="1050" dirty="0" err="1" smtClean="0"/>
              <a:t>төрле </a:t>
            </a:r>
            <a:r>
              <a:rPr lang="ru-RU" sz="1050" dirty="0" smtClean="0"/>
              <a:t>алым </a:t>
            </a:r>
            <a:r>
              <a:rPr lang="ru-RU" sz="1050" dirty="0" err="1" smtClean="0"/>
              <a:t>белән </a:t>
            </a:r>
            <a:r>
              <a:rPr lang="ru-RU" sz="1050" dirty="0" smtClean="0"/>
              <a:t>100 метр </a:t>
            </a:r>
            <a:r>
              <a:rPr lang="ru-RU" sz="1050" dirty="0" err="1" smtClean="0"/>
              <a:t>араны</a:t>
            </a:r>
            <a:r>
              <a:rPr lang="ru-RU" sz="1050" dirty="0" smtClean="0"/>
              <a:t> </a:t>
            </a:r>
            <a:r>
              <a:rPr lang="ru-RU" sz="1050" dirty="0" err="1" smtClean="0"/>
              <a:t>йөзеп </a:t>
            </a:r>
            <a:r>
              <a:rPr lang="ru-RU" sz="1050" dirty="0" smtClean="0"/>
              <a:t>узу, су </a:t>
            </a:r>
            <a:r>
              <a:rPr lang="ru-RU" sz="1050" dirty="0" err="1" smtClean="0"/>
              <a:t>өстендә </a:t>
            </a:r>
            <a:r>
              <a:rPr lang="ru-RU" sz="1050" dirty="0" smtClean="0"/>
              <a:t>1 минут </a:t>
            </a:r>
            <a:r>
              <a:rPr lang="ru-RU" sz="1050" dirty="0" err="1" smtClean="0"/>
              <a:t>хәрәкәтсез </a:t>
            </a:r>
            <a:r>
              <a:rPr lang="ru-RU" sz="1050" dirty="0" smtClean="0"/>
              <a:t>тору.</a:t>
            </a:r>
          </a:p>
          <a:p>
            <a:pPr lvl="0">
              <a:buNone/>
            </a:pPr>
            <a:r>
              <a:rPr lang="ru-RU" sz="1050" dirty="0" smtClean="0"/>
              <a:t>8.        Поход </a:t>
            </a:r>
            <a:r>
              <a:rPr lang="ru-RU" sz="1050" dirty="0" err="1" smtClean="0"/>
              <a:t>аптечкасында</a:t>
            </a:r>
            <a:r>
              <a:rPr lang="ru-RU" sz="1050" dirty="0" smtClean="0"/>
              <a:t> </a:t>
            </a:r>
            <a:r>
              <a:rPr lang="ru-RU" sz="1050" dirty="0" err="1" smtClean="0"/>
              <a:t>нәрсәләр булганлыгын</a:t>
            </a:r>
            <a:r>
              <a:rPr lang="ru-RU" sz="1050" dirty="0" smtClean="0"/>
              <a:t> </a:t>
            </a:r>
            <a:r>
              <a:rPr lang="ru-RU" sz="1050" dirty="0" err="1" smtClean="0"/>
              <a:t>ачыклау</a:t>
            </a:r>
            <a:r>
              <a:rPr lang="ru-RU" sz="1050" dirty="0" smtClean="0"/>
              <a:t> </a:t>
            </a:r>
            <a:r>
              <a:rPr lang="ru-RU" sz="1050" dirty="0" err="1" smtClean="0"/>
              <a:t>һәм аларны</a:t>
            </a:r>
            <a:r>
              <a:rPr lang="ru-RU" sz="1050" dirty="0" smtClean="0"/>
              <a:t> </a:t>
            </a:r>
            <a:r>
              <a:rPr lang="ru-RU" sz="1050" dirty="0" err="1" smtClean="0"/>
              <a:t>дөрес куллана</a:t>
            </a:r>
            <a:r>
              <a:rPr lang="ru-RU" sz="1050" dirty="0" smtClean="0"/>
              <a:t> </a:t>
            </a:r>
            <a:r>
              <a:rPr lang="ru-RU" sz="1050" dirty="0" err="1" smtClean="0"/>
              <a:t>белү</a:t>
            </a:r>
            <a:r>
              <a:rPr lang="ru-RU" sz="1050" dirty="0" smtClean="0"/>
              <a:t>. </a:t>
            </a:r>
            <a:r>
              <a:rPr lang="ru-RU" sz="1050" dirty="0" err="1" smtClean="0"/>
              <a:t>Ясалма</a:t>
            </a:r>
            <a:r>
              <a:rPr lang="ru-RU" sz="1050" dirty="0" smtClean="0"/>
              <a:t> </a:t>
            </a:r>
            <a:r>
              <a:rPr lang="ru-RU" sz="1050" dirty="0" err="1" smtClean="0"/>
              <a:t>сулыш</a:t>
            </a:r>
            <a:r>
              <a:rPr lang="ru-RU" sz="1050" dirty="0" smtClean="0"/>
              <a:t> </a:t>
            </a:r>
            <a:r>
              <a:rPr lang="ru-RU" sz="1050" dirty="0" err="1" smtClean="0"/>
              <a:t>ясарга</a:t>
            </a:r>
            <a:r>
              <a:rPr lang="ru-RU" sz="1050" dirty="0" smtClean="0"/>
              <a:t> </a:t>
            </a:r>
            <a:r>
              <a:rPr lang="ru-RU" sz="1050" dirty="0" err="1" smtClean="0"/>
              <a:t>өйрәнү.</a:t>
            </a:r>
            <a:endParaRPr lang="ru-RU" sz="1050" dirty="0" smtClean="0"/>
          </a:p>
          <a:p>
            <a:pPr lvl="0">
              <a:buNone/>
            </a:pPr>
            <a:r>
              <a:rPr lang="ru-RU" sz="1050" dirty="0" smtClean="0"/>
              <a:t>9.        Баш, </a:t>
            </a:r>
            <a:r>
              <a:rPr lang="ru-RU" sz="1050" dirty="0" err="1" smtClean="0"/>
              <a:t>кул</a:t>
            </a:r>
            <a:r>
              <a:rPr lang="ru-RU" sz="1050" dirty="0" smtClean="0"/>
              <a:t> </a:t>
            </a:r>
            <a:r>
              <a:rPr lang="ru-RU" sz="1050" dirty="0" err="1" smtClean="0"/>
              <a:t>һәм аяк</a:t>
            </a:r>
            <a:r>
              <a:rPr lang="ru-RU" sz="1050" dirty="0" smtClean="0"/>
              <a:t> </a:t>
            </a:r>
            <a:r>
              <a:rPr lang="ru-RU" sz="1050" dirty="0" err="1" smtClean="0"/>
              <a:t>канаганда</a:t>
            </a:r>
            <a:r>
              <a:rPr lang="ru-RU" sz="1050" dirty="0" smtClean="0"/>
              <a:t> </a:t>
            </a:r>
            <a:r>
              <a:rPr lang="ru-RU" sz="1050" dirty="0" err="1" smtClean="0"/>
              <a:t>беренче</a:t>
            </a:r>
            <a:r>
              <a:rPr lang="ru-RU" sz="1050" dirty="0" smtClean="0"/>
              <a:t> медицина </a:t>
            </a:r>
            <a:r>
              <a:rPr lang="ru-RU" sz="1050" dirty="0" err="1" smtClean="0"/>
              <a:t>ярдәме күрсәтеп</a:t>
            </a:r>
            <a:r>
              <a:rPr lang="ru-RU" sz="1050" dirty="0" smtClean="0"/>
              <a:t>, </a:t>
            </a:r>
            <a:r>
              <a:rPr lang="ru-RU" sz="1050" dirty="0" err="1" smtClean="0"/>
              <a:t>бәйләп </a:t>
            </a:r>
            <a:r>
              <a:rPr lang="ru-RU" sz="1050" dirty="0" smtClean="0"/>
              <a:t>кую.</a:t>
            </a:r>
          </a:p>
          <a:p>
            <a:pPr lvl="0">
              <a:buNone/>
            </a:pPr>
            <a:r>
              <a:rPr lang="ru-RU" sz="1050" dirty="0" smtClean="0"/>
              <a:t>10.      </a:t>
            </a:r>
            <a:r>
              <a:rPr lang="ru-RU" sz="1050" dirty="0" err="1" smtClean="0"/>
              <a:t>Йөрәк өянәге вакытында</a:t>
            </a:r>
            <a:r>
              <a:rPr lang="ru-RU" sz="1050" dirty="0" smtClean="0"/>
              <a:t> </a:t>
            </a:r>
            <a:r>
              <a:rPr lang="ru-RU" sz="1050" dirty="0" err="1" smtClean="0"/>
              <a:t>кирәкле ярдәм күрсәтә белү.</a:t>
            </a:r>
            <a:endParaRPr lang="ru-RU" sz="1050" dirty="0" smtClean="0"/>
          </a:p>
          <a:p>
            <a:pPr lvl="0">
              <a:buNone/>
            </a:pPr>
            <a:r>
              <a:rPr lang="ru-RU" sz="1050" dirty="0" smtClean="0"/>
              <a:t>11.      </a:t>
            </a:r>
            <a:r>
              <a:rPr lang="ru-RU" sz="1050" dirty="0" err="1" smtClean="0"/>
              <a:t>Хастаханәдә авыруларны</a:t>
            </a:r>
            <a:r>
              <a:rPr lang="ru-RU" sz="1050" dirty="0" smtClean="0"/>
              <a:t> </a:t>
            </a:r>
            <a:r>
              <a:rPr lang="ru-RU" sz="1050" dirty="0" err="1" smtClean="0"/>
              <a:t>карап</a:t>
            </a:r>
            <a:r>
              <a:rPr lang="ru-RU" sz="1050" dirty="0" smtClean="0"/>
              <a:t>, </a:t>
            </a:r>
            <a:r>
              <a:rPr lang="ru-RU" sz="1050" dirty="0" err="1" smtClean="0"/>
              <a:t>ике</a:t>
            </a:r>
            <a:r>
              <a:rPr lang="ru-RU" sz="1050" dirty="0" smtClean="0"/>
              <a:t> </a:t>
            </a:r>
            <a:r>
              <a:rPr lang="ru-RU" sz="1050" dirty="0" err="1" smtClean="0"/>
              <a:t>көн дежур</a:t>
            </a:r>
            <a:r>
              <a:rPr lang="ru-RU" sz="1050" dirty="0" smtClean="0"/>
              <a:t> тору.</a:t>
            </a:r>
          </a:p>
          <a:p>
            <a:pPr lvl="0">
              <a:buNone/>
            </a:pPr>
            <a:r>
              <a:rPr lang="ru-RU" sz="1050" dirty="0" smtClean="0"/>
              <a:t>12.      </a:t>
            </a:r>
            <a:r>
              <a:rPr lang="ru-RU" sz="1050" dirty="0" err="1" smtClean="0"/>
              <a:t>Көнеңне һәм эшеңне дөрес оештыру</a:t>
            </a:r>
            <a:r>
              <a:rPr lang="ru-RU" sz="1050" dirty="0" smtClean="0"/>
              <a:t>.</a:t>
            </a:r>
          </a:p>
          <a:p>
            <a:pPr lvl="0">
              <a:buNone/>
            </a:pPr>
            <a:r>
              <a:rPr lang="ru-RU" sz="1050" dirty="0" smtClean="0"/>
              <a:t>13.      </a:t>
            </a:r>
            <a:r>
              <a:rPr lang="ru-RU" sz="1050" dirty="0" err="1" smtClean="0"/>
              <a:t>Берәр </a:t>
            </a:r>
            <a:r>
              <a:rPr lang="ru-RU" sz="1050" dirty="0" smtClean="0"/>
              <a:t>музыка, я </a:t>
            </a:r>
            <a:r>
              <a:rPr lang="ru-RU" sz="1050" dirty="0" err="1" smtClean="0"/>
              <a:t>матур</a:t>
            </a:r>
            <a:r>
              <a:rPr lang="ru-RU" sz="1050" dirty="0" smtClean="0"/>
              <a:t> </a:t>
            </a:r>
            <a:r>
              <a:rPr lang="ru-RU" sz="1050" dirty="0" err="1" smtClean="0"/>
              <a:t>әдәбият әсәрен сурәтләп бирү</a:t>
            </a:r>
            <a:r>
              <a:rPr lang="ru-RU" sz="1050" dirty="0" smtClean="0"/>
              <a:t>.</a:t>
            </a:r>
          </a:p>
          <a:p>
            <a:pPr lvl="0">
              <a:buNone/>
            </a:pPr>
            <a:r>
              <a:rPr lang="ru-RU" sz="1050" dirty="0" smtClean="0"/>
              <a:t>14.      </a:t>
            </a:r>
            <a:r>
              <a:rPr lang="ru-RU" sz="1050" dirty="0" err="1" smtClean="0"/>
              <a:t>Бәйрәм уздырыла</a:t>
            </a:r>
            <a:r>
              <a:rPr lang="ru-RU" sz="1050" dirty="0" smtClean="0"/>
              <a:t> </a:t>
            </a:r>
            <a:r>
              <a:rPr lang="ru-RU" sz="1050" dirty="0" err="1" smtClean="0"/>
              <a:t>торган</a:t>
            </a:r>
            <a:r>
              <a:rPr lang="ru-RU" sz="1050" dirty="0" smtClean="0"/>
              <a:t> </a:t>
            </a:r>
            <a:r>
              <a:rPr lang="ru-RU" sz="1050" dirty="0" err="1" smtClean="0"/>
              <a:t>бүлмәне бизәү.</a:t>
            </a:r>
            <a:endParaRPr lang="ru-RU" sz="1050" dirty="0" smtClean="0"/>
          </a:p>
          <a:p>
            <a:pPr lvl="0">
              <a:buNone/>
            </a:pPr>
            <a:r>
              <a:rPr lang="ru-RU" sz="1050" dirty="0" smtClean="0"/>
              <a:t>15.      </a:t>
            </a:r>
            <a:r>
              <a:rPr lang="ru-RU" sz="1050" dirty="0" err="1" smtClean="0"/>
              <a:t>Тегә белү.</a:t>
            </a:r>
            <a:r>
              <a:rPr lang="ru-RU" sz="1050" dirty="0" smtClean="0"/>
              <a:t> </a:t>
            </a:r>
          </a:p>
          <a:p>
            <a:pPr lvl="0">
              <a:buNone/>
            </a:pPr>
            <a:r>
              <a:rPr lang="ru-RU" sz="1050" dirty="0" smtClean="0"/>
              <a:t>16.      </a:t>
            </a:r>
            <a:r>
              <a:rPr lang="ru-RU" sz="1050" dirty="0" err="1" smtClean="0"/>
              <a:t>Кунаклар</a:t>
            </a:r>
            <a:r>
              <a:rPr lang="ru-RU" sz="1050" dirty="0" smtClean="0"/>
              <a:t> кабул </a:t>
            </a:r>
            <a:r>
              <a:rPr lang="ru-RU" sz="1050" dirty="0" err="1" smtClean="0"/>
              <a:t>итү өчен табын</a:t>
            </a:r>
            <a:r>
              <a:rPr lang="ru-RU" sz="1050" dirty="0" smtClean="0"/>
              <a:t> </a:t>
            </a:r>
            <a:r>
              <a:rPr lang="ru-RU" sz="1050" dirty="0" err="1" smtClean="0"/>
              <a:t>әзерләү</a:t>
            </a:r>
            <a:r>
              <a:rPr lang="ru-RU" sz="1050" dirty="0" smtClean="0"/>
              <a:t>.</a:t>
            </a:r>
          </a:p>
          <a:p>
            <a:pPr lvl="0">
              <a:buNone/>
            </a:pPr>
            <a:r>
              <a:rPr lang="ru-RU" sz="1050" dirty="0" smtClean="0"/>
              <a:t>17.      Спорт </a:t>
            </a:r>
            <a:r>
              <a:rPr lang="ru-RU" sz="1050" dirty="0" err="1" smtClean="0"/>
              <a:t>ярышларында</a:t>
            </a:r>
            <a:r>
              <a:rPr lang="ru-RU" sz="1050" dirty="0" smtClean="0"/>
              <a:t> </a:t>
            </a:r>
            <a:r>
              <a:rPr lang="ru-RU" sz="1050" dirty="0" err="1" smtClean="0"/>
              <a:t>судьялык</a:t>
            </a:r>
            <a:r>
              <a:rPr lang="ru-RU" sz="1050" dirty="0" smtClean="0"/>
              <a:t> </a:t>
            </a:r>
            <a:r>
              <a:rPr lang="ru-RU" sz="1050" dirty="0" err="1" smtClean="0"/>
              <a:t>итү кагыйдәләрен өйрәнү һәм ярышларда</a:t>
            </a:r>
            <a:r>
              <a:rPr lang="ru-RU" sz="1050" dirty="0" smtClean="0"/>
              <a:t> судья </a:t>
            </a:r>
            <a:r>
              <a:rPr lang="ru-RU" sz="1050" dirty="0" err="1" smtClean="0"/>
              <a:t>булу</a:t>
            </a:r>
            <a:r>
              <a:rPr lang="ru-RU" sz="1050" dirty="0" smtClean="0"/>
              <a:t>.</a:t>
            </a:r>
          </a:p>
          <a:p>
            <a:pPr lvl="0">
              <a:buNone/>
            </a:pPr>
            <a:r>
              <a:rPr lang="ru-RU" sz="1050" dirty="0" smtClean="0"/>
              <a:t>18.      </a:t>
            </a:r>
            <a:r>
              <a:rPr lang="ru-RU" sz="1050" dirty="0" err="1" smtClean="0"/>
              <a:t>Урамда</a:t>
            </a:r>
            <a:r>
              <a:rPr lang="ru-RU" sz="1050" dirty="0" smtClean="0"/>
              <a:t> </a:t>
            </a:r>
            <a:r>
              <a:rPr lang="ru-RU" sz="1050" dirty="0" err="1" smtClean="0"/>
              <a:t>һәм бинада</a:t>
            </a:r>
            <a:r>
              <a:rPr lang="ru-RU" sz="1050" dirty="0" smtClean="0"/>
              <a:t> спорт </a:t>
            </a:r>
            <a:r>
              <a:rPr lang="ru-RU" sz="1050" dirty="0" err="1" smtClean="0"/>
              <a:t>уеннары</a:t>
            </a:r>
            <a:r>
              <a:rPr lang="ru-RU" sz="1050" dirty="0" smtClean="0"/>
              <a:t>, </a:t>
            </a:r>
            <a:r>
              <a:rPr lang="ru-RU" sz="1050" dirty="0" err="1" smtClean="0"/>
              <a:t>эстафеталар</a:t>
            </a:r>
            <a:r>
              <a:rPr lang="ru-RU" sz="1050" dirty="0" smtClean="0"/>
              <a:t>, </a:t>
            </a:r>
            <a:r>
              <a:rPr lang="ru-RU" sz="1050" dirty="0" err="1" smtClean="0"/>
              <a:t>конкурслар</a:t>
            </a:r>
            <a:r>
              <a:rPr lang="ru-RU" sz="1050" dirty="0" smtClean="0"/>
              <a:t> </a:t>
            </a:r>
            <a:r>
              <a:rPr lang="ru-RU" sz="1050" dirty="0" err="1" smtClean="0"/>
              <a:t>үткәрү</a:t>
            </a:r>
            <a:r>
              <a:rPr lang="ru-RU" sz="1050" dirty="0" smtClean="0"/>
              <a:t>.</a:t>
            </a:r>
          </a:p>
          <a:p>
            <a:pPr lvl="0">
              <a:buNone/>
            </a:pPr>
            <a:r>
              <a:rPr lang="ru-RU" sz="1050" dirty="0" smtClean="0"/>
              <a:t>19.      </a:t>
            </a:r>
            <a:r>
              <a:rPr lang="ru-RU" sz="1050" dirty="0" err="1" smtClean="0"/>
              <a:t>Төрле чараларның, бәйрәмнәрнең һәм конкурсларның сценарийларын</a:t>
            </a:r>
            <a:r>
              <a:rPr lang="ru-RU" sz="1050" dirty="0" smtClean="0"/>
              <a:t> </a:t>
            </a:r>
            <a:r>
              <a:rPr lang="ru-RU" sz="1050" dirty="0" err="1" smtClean="0"/>
              <a:t>төзи белү.</a:t>
            </a:r>
            <a:endParaRPr lang="ru-RU" sz="1050" dirty="0" smtClean="0"/>
          </a:p>
          <a:p>
            <a:pPr lvl="0">
              <a:buNone/>
            </a:pPr>
            <a:r>
              <a:rPr lang="ru-RU" sz="1050" dirty="0" smtClean="0"/>
              <a:t>20.      </a:t>
            </a:r>
            <a:r>
              <a:rPr lang="ru-RU" sz="1050" dirty="0" err="1" smtClean="0"/>
              <a:t>Өч </a:t>
            </a:r>
            <a:r>
              <a:rPr lang="ru-RU" sz="1050" dirty="0" smtClean="0"/>
              <a:t>ай </a:t>
            </a:r>
            <a:r>
              <a:rPr lang="ru-RU" sz="1050" dirty="0" err="1" smtClean="0"/>
              <a:t>буена</a:t>
            </a:r>
            <a:r>
              <a:rPr lang="ru-RU" sz="1050" dirty="0" smtClean="0"/>
              <a:t> </a:t>
            </a:r>
            <a:r>
              <a:rPr lang="ru-RU" sz="1050" dirty="0" err="1" smtClean="0"/>
              <a:t>карлыгачлар</a:t>
            </a:r>
            <a:r>
              <a:rPr lang="ru-RU" sz="1050" dirty="0" smtClean="0"/>
              <a:t> </a:t>
            </a:r>
            <a:r>
              <a:rPr lang="ru-RU" sz="1050" dirty="0" err="1" smtClean="0"/>
              <a:t>чылбырының </a:t>
            </a:r>
            <a:r>
              <a:rPr lang="ru-RU" sz="1050" dirty="0" smtClean="0"/>
              <a:t>вожатые </a:t>
            </a:r>
            <a:r>
              <a:rPr lang="ru-RU" sz="1050" dirty="0" err="1" smtClean="0"/>
              <a:t>булу</a:t>
            </a:r>
            <a:r>
              <a:rPr lang="ru-RU" sz="1050" dirty="0" smtClean="0"/>
              <a:t>. Алдан </a:t>
            </a:r>
            <a:r>
              <a:rPr lang="ru-RU" sz="1050" dirty="0" err="1" smtClean="0"/>
              <a:t>үзләштергән һөнәрең буенча</a:t>
            </a:r>
            <a:r>
              <a:rPr lang="ru-RU" sz="1050" dirty="0" smtClean="0"/>
              <a:t> </a:t>
            </a:r>
            <a:r>
              <a:rPr lang="ru-RU" sz="1050" dirty="0" err="1" smtClean="0"/>
              <a:t>алар</a:t>
            </a:r>
            <a:r>
              <a:rPr lang="ru-RU" sz="1050" dirty="0" smtClean="0"/>
              <a:t> </a:t>
            </a:r>
            <a:r>
              <a:rPr lang="ru-RU" sz="1050" dirty="0" err="1" smtClean="0"/>
              <a:t>өчен берәр түгәрәк оештыру</a:t>
            </a:r>
            <a:r>
              <a:rPr lang="ru-RU" sz="1050" dirty="0" smtClean="0"/>
              <a:t>.</a:t>
            </a:r>
          </a:p>
          <a:p>
            <a:pPr lvl="0">
              <a:buNone/>
            </a:pPr>
            <a:r>
              <a:rPr lang="ru-RU" sz="1050" dirty="0" smtClean="0"/>
              <a:t>21.        </a:t>
            </a:r>
            <a:r>
              <a:rPr lang="ru-RU" sz="1050" dirty="0" err="1" smtClean="0"/>
              <a:t>Тагын</a:t>
            </a:r>
            <a:r>
              <a:rPr lang="ru-RU" sz="1050" dirty="0" smtClean="0"/>
              <a:t> </a:t>
            </a:r>
            <a:r>
              <a:rPr lang="ru-RU" sz="1050" dirty="0" err="1" smtClean="0"/>
              <a:t>ике</a:t>
            </a:r>
            <a:r>
              <a:rPr lang="ru-RU" sz="1050" dirty="0" smtClean="0"/>
              <a:t> </a:t>
            </a:r>
            <a:r>
              <a:rPr lang="ru-RU" sz="1050" dirty="0" err="1" smtClean="0"/>
              <a:t>һөнәр үзләштерү</a:t>
            </a:r>
            <a:r>
              <a:rPr lang="ru-RU" sz="1050" dirty="0" smtClean="0"/>
              <a:t>.  </a:t>
            </a:r>
          </a:p>
          <a:p>
            <a:pPr>
              <a:buNone/>
            </a:pPr>
            <a:r>
              <a:rPr lang="ru-RU" sz="1050" dirty="0" smtClean="0"/>
              <a:t> </a:t>
            </a:r>
          </a:p>
          <a:p>
            <a:pPr>
              <a:buNone/>
            </a:pPr>
            <a:r>
              <a:rPr lang="ru-RU" sz="1050" dirty="0" smtClean="0"/>
              <a:t> </a:t>
            </a:r>
            <a:endParaRPr lang="ru-RU" sz="105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72518" cy="1143000"/>
          </a:xfrm>
        </p:spPr>
        <p:txBody>
          <a:bodyPr>
            <a:normAutofit fontScale="90000"/>
          </a:bodyPr>
          <a:lstStyle/>
          <a:p>
            <a:r>
              <a:rPr lang="ru-RU" sz="3200" dirty="0" smtClean="0"/>
              <a:t>Без </a:t>
            </a:r>
            <a:r>
              <a:rPr lang="ru-RU" sz="3200" dirty="0" err="1" smtClean="0"/>
              <a:t>варисың синең</a:t>
            </a:r>
            <a:r>
              <a:rPr lang="ru-RU" sz="3200" dirty="0" smtClean="0"/>
              <a:t>, Татарстан.</a:t>
            </a:r>
            <a:br>
              <a:rPr lang="ru-RU" sz="3200" dirty="0" smtClean="0"/>
            </a:br>
            <a:r>
              <a:rPr lang="ru-RU" sz="3200" dirty="0" smtClean="0"/>
              <a:t>/марш/</a:t>
            </a:r>
            <a:br>
              <a:rPr lang="ru-RU" sz="3200" dirty="0" smtClean="0"/>
            </a:br>
            <a:r>
              <a:rPr lang="ru-RU" sz="3200" dirty="0" err="1" smtClean="0"/>
              <a:t>Сания</a:t>
            </a:r>
            <a:r>
              <a:rPr lang="ru-RU" sz="3200" dirty="0" smtClean="0"/>
              <a:t> </a:t>
            </a:r>
            <a:r>
              <a:rPr lang="ru-RU" sz="3200" dirty="0" err="1" smtClean="0"/>
              <a:t>Шәрәпова сүзләре һәм көе</a:t>
            </a:r>
            <a:endParaRPr lang="ru-RU" sz="3200" dirty="0"/>
          </a:p>
        </p:txBody>
      </p:sp>
      <p:sp>
        <p:nvSpPr>
          <p:cNvPr id="3" name="Содержимое 2"/>
          <p:cNvSpPr>
            <a:spLocks noGrp="1"/>
          </p:cNvSpPr>
          <p:nvPr>
            <p:ph idx="1"/>
          </p:nvPr>
        </p:nvSpPr>
        <p:spPr>
          <a:xfrm>
            <a:off x="457200" y="1600200"/>
            <a:ext cx="8229600" cy="4972072"/>
          </a:xfrm>
        </p:spPr>
        <p:txBody>
          <a:bodyPr>
            <a:normAutofit fontScale="47500" lnSpcReduction="20000"/>
          </a:bodyPr>
          <a:lstStyle/>
          <a:p>
            <a:endParaRPr lang="ru-RU" dirty="0" smtClean="0"/>
          </a:p>
          <a:p>
            <a:pPr>
              <a:buNone/>
            </a:pPr>
            <a:r>
              <a:rPr lang="ru-RU" dirty="0" smtClean="0"/>
              <a:t>1. </a:t>
            </a:r>
            <a:r>
              <a:rPr lang="ru-RU" dirty="0" err="1" smtClean="0"/>
              <a:t>Үткәннәрсез киләчәк юк</a:t>
            </a:r>
            <a:r>
              <a:rPr lang="ru-RU" dirty="0" smtClean="0"/>
              <a:t>, </a:t>
            </a:r>
            <a:r>
              <a:rPr lang="ru-RU" dirty="0" err="1" smtClean="0"/>
              <a:t>диләр</a:t>
            </a:r>
            <a:endParaRPr lang="ru-RU" dirty="0" smtClean="0"/>
          </a:p>
          <a:p>
            <a:pPr>
              <a:buNone/>
            </a:pPr>
            <a:r>
              <a:rPr lang="ru-RU" dirty="0" smtClean="0"/>
              <a:t>     Без </a:t>
            </a:r>
            <a:r>
              <a:rPr lang="ru-RU" dirty="0" err="1" smtClean="0"/>
              <a:t>тарихны</a:t>
            </a:r>
            <a:r>
              <a:rPr lang="ru-RU" dirty="0" smtClean="0"/>
              <a:t> </a:t>
            </a:r>
            <a:r>
              <a:rPr lang="ru-RU" dirty="0" err="1" smtClean="0"/>
              <a:t>төптән өйрәник</a:t>
            </a:r>
            <a:endParaRPr lang="ru-RU" dirty="0" smtClean="0"/>
          </a:p>
          <a:p>
            <a:pPr>
              <a:buNone/>
            </a:pPr>
            <a:r>
              <a:rPr lang="ru-RU" dirty="0" smtClean="0"/>
              <a:t>     </a:t>
            </a:r>
            <a:r>
              <a:rPr lang="ru-RU" dirty="0" err="1" smtClean="0"/>
              <a:t>Ирек</a:t>
            </a:r>
            <a:r>
              <a:rPr lang="ru-RU" dirty="0" smtClean="0"/>
              <a:t> </a:t>
            </a:r>
            <a:r>
              <a:rPr lang="ru-RU" dirty="0" err="1" smtClean="0"/>
              <a:t>өчен шәһит булганнарны</a:t>
            </a:r>
            <a:endParaRPr lang="ru-RU" dirty="0" smtClean="0"/>
          </a:p>
          <a:p>
            <a:pPr>
              <a:buNone/>
            </a:pPr>
            <a:r>
              <a:rPr lang="ru-RU" dirty="0" smtClean="0"/>
              <a:t>     </a:t>
            </a:r>
            <a:r>
              <a:rPr lang="ru-RU" dirty="0" err="1" smtClean="0"/>
              <a:t>Онытмыйк</a:t>
            </a:r>
            <a:r>
              <a:rPr lang="ru-RU" dirty="0" smtClean="0"/>
              <a:t> без </a:t>
            </a:r>
            <a:r>
              <a:rPr lang="ru-RU" dirty="0" err="1" smtClean="0"/>
              <a:t>искә төшерик</a:t>
            </a:r>
            <a:r>
              <a:rPr lang="ru-RU" dirty="0" smtClean="0"/>
              <a:t>!</a:t>
            </a:r>
          </a:p>
          <a:p>
            <a:pPr>
              <a:buNone/>
            </a:pPr>
            <a:endParaRPr lang="ru-RU" dirty="0" smtClean="0"/>
          </a:p>
          <a:p>
            <a:pPr>
              <a:buNone/>
            </a:pPr>
            <a:r>
              <a:rPr lang="ru-RU" dirty="0" smtClean="0"/>
              <a:t>                                         КУШЫМТА:</a:t>
            </a:r>
          </a:p>
          <a:p>
            <a:pPr>
              <a:buNone/>
            </a:pPr>
            <a:r>
              <a:rPr lang="ru-RU" dirty="0" smtClean="0"/>
              <a:t>                       Без </a:t>
            </a:r>
            <a:r>
              <a:rPr lang="ru-RU" dirty="0" err="1" smtClean="0"/>
              <a:t>варисың синең синең </a:t>
            </a:r>
            <a:r>
              <a:rPr lang="ru-RU" dirty="0" smtClean="0"/>
              <a:t>Татарстан</a:t>
            </a:r>
          </a:p>
          <a:p>
            <a:pPr>
              <a:buNone/>
            </a:pPr>
            <a:r>
              <a:rPr lang="ru-RU" dirty="0" smtClean="0"/>
              <a:t>                               </a:t>
            </a:r>
            <a:r>
              <a:rPr lang="ru-RU" dirty="0" err="1" smtClean="0"/>
              <a:t>Улларына</a:t>
            </a:r>
            <a:r>
              <a:rPr lang="ru-RU" dirty="0" smtClean="0"/>
              <a:t> лаек </a:t>
            </a:r>
            <a:r>
              <a:rPr lang="ru-RU" dirty="0" err="1" smtClean="0"/>
              <a:t>алмашлар</a:t>
            </a:r>
            <a:r>
              <a:rPr lang="ru-RU" dirty="0" smtClean="0"/>
              <a:t>.</a:t>
            </a:r>
          </a:p>
          <a:p>
            <a:pPr>
              <a:buNone/>
            </a:pPr>
            <a:r>
              <a:rPr lang="ru-RU" dirty="0" smtClean="0"/>
              <a:t>                         </a:t>
            </a:r>
            <a:r>
              <a:rPr lang="ru-RU" dirty="0" err="1" smtClean="0"/>
              <a:t>Яшел</a:t>
            </a:r>
            <a:r>
              <a:rPr lang="ru-RU" dirty="0" smtClean="0"/>
              <a:t>, </a:t>
            </a:r>
            <a:r>
              <a:rPr lang="ru-RU" dirty="0" err="1" smtClean="0"/>
              <a:t>ак</a:t>
            </a:r>
            <a:r>
              <a:rPr lang="ru-RU" dirty="0" smtClean="0"/>
              <a:t>, </a:t>
            </a:r>
            <a:r>
              <a:rPr lang="ru-RU" dirty="0" err="1" smtClean="0"/>
              <a:t>кызыл</a:t>
            </a:r>
            <a:r>
              <a:rPr lang="ru-RU" dirty="0" smtClean="0"/>
              <a:t> </a:t>
            </a:r>
            <a:r>
              <a:rPr lang="ru-RU" dirty="0" err="1" smtClean="0"/>
              <a:t>төсләрне алган</a:t>
            </a:r>
            <a:r>
              <a:rPr lang="ru-RU" dirty="0" smtClean="0"/>
              <a:t>,</a:t>
            </a:r>
          </a:p>
          <a:p>
            <a:pPr>
              <a:buNone/>
            </a:pPr>
            <a:r>
              <a:rPr lang="ru-RU" dirty="0" smtClean="0"/>
              <a:t>                         </a:t>
            </a:r>
            <a:r>
              <a:rPr lang="ru-RU" dirty="0" err="1" smtClean="0"/>
              <a:t>Галстуклы</a:t>
            </a:r>
            <a:r>
              <a:rPr lang="ru-RU" dirty="0" smtClean="0"/>
              <a:t> </a:t>
            </a:r>
            <a:r>
              <a:rPr lang="ru-RU" dirty="0" err="1" smtClean="0"/>
              <a:t>безнең нык</a:t>
            </a:r>
            <a:r>
              <a:rPr lang="ru-RU" dirty="0" smtClean="0"/>
              <a:t> </a:t>
            </a:r>
            <a:r>
              <a:rPr lang="ru-RU" dirty="0" err="1" smtClean="0"/>
              <a:t>сафлар</a:t>
            </a:r>
            <a:r>
              <a:rPr lang="ru-RU" dirty="0" smtClean="0"/>
              <a:t>.</a:t>
            </a:r>
          </a:p>
          <a:p>
            <a:pPr>
              <a:buNone/>
            </a:pPr>
            <a:r>
              <a:rPr lang="ru-RU" dirty="0" smtClean="0"/>
              <a:t>  </a:t>
            </a:r>
          </a:p>
          <a:p>
            <a:pPr>
              <a:buNone/>
            </a:pPr>
            <a:r>
              <a:rPr lang="ru-RU" dirty="0" smtClean="0"/>
              <a:t>2. </a:t>
            </a:r>
            <a:r>
              <a:rPr lang="ru-RU" dirty="0" err="1" smtClean="0"/>
              <a:t>Ирек</a:t>
            </a:r>
            <a:r>
              <a:rPr lang="ru-RU" dirty="0" smtClean="0"/>
              <a:t> </a:t>
            </a:r>
            <a:r>
              <a:rPr lang="ru-RU" dirty="0" err="1" smtClean="0"/>
              <a:t>өчен олы</a:t>
            </a:r>
            <a:r>
              <a:rPr lang="ru-RU" dirty="0" smtClean="0"/>
              <a:t> </a:t>
            </a:r>
            <a:r>
              <a:rPr lang="ru-RU" dirty="0" err="1" smtClean="0"/>
              <a:t>юлга</a:t>
            </a:r>
            <a:r>
              <a:rPr lang="ru-RU" dirty="0" smtClean="0"/>
              <a:t> </a:t>
            </a:r>
            <a:r>
              <a:rPr lang="ru-RU" dirty="0" err="1" smtClean="0"/>
              <a:t>чыктык</a:t>
            </a:r>
            <a:r>
              <a:rPr lang="ru-RU" dirty="0" smtClean="0"/>
              <a:t>,</a:t>
            </a:r>
          </a:p>
          <a:p>
            <a:pPr>
              <a:buNone/>
            </a:pPr>
            <a:r>
              <a:rPr lang="ru-RU" dirty="0" smtClean="0"/>
              <a:t>    </a:t>
            </a:r>
            <a:r>
              <a:rPr lang="ru-RU" dirty="0" err="1" smtClean="0"/>
              <a:t>Илләр яулау</a:t>
            </a:r>
            <a:r>
              <a:rPr lang="ru-RU" dirty="0" smtClean="0"/>
              <a:t> </a:t>
            </a:r>
            <a:r>
              <a:rPr lang="ru-RU" dirty="0" err="1" smtClean="0"/>
              <a:t>түгел уебыз</a:t>
            </a:r>
            <a:r>
              <a:rPr lang="ru-RU" dirty="0" smtClean="0"/>
              <a:t>.</a:t>
            </a:r>
          </a:p>
          <a:p>
            <a:pPr>
              <a:buNone/>
            </a:pPr>
            <a:r>
              <a:rPr lang="ru-RU" dirty="0" smtClean="0"/>
              <a:t>    Алга </a:t>
            </a:r>
            <a:r>
              <a:rPr lang="ru-RU" dirty="0" err="1" smtClean="0"/>
              <a:t>куйган</a:t>
            </a:r>
            <a:r>
              <a:rPr lang="ru-RU" dirty="0" smtClean="0"/>
              <a:t> </a:t>
            </a:r>
            <a:r>
              <a:rPr lang="ru-RU" dirty="0" err="1" smtClean="0"/>
              <a:t>изге</a:t>
            </a:r>
            <a:r>
              <a:rPr lang="ru-RU" dirty="0" smtClean="0"/>
              <a:t> </a:t>
            </a:r>
            <a:r>
              <a:rPr lang="ru-RU" dirty="0" err="1" smtClean="0"/>
              <a:t>максатларга</a:t>
            </a:r>
            <a:endParaRPr lang="ru-RU" dirty="0" smtClean="0"/>
          </a:p>
          <a:p>
            <a:pPr>
              <a:buNone/>
            </a:pPr>
            <a:r>
              <a:rPr lang="ru-RU" dirty="0" smtClean="0"/>
              <a:t>    </a:t>
            </a:r>
            <a:r>
              <a:rPr lang="ru-RU" dirty="0" err="1" smtClean="0"/>
              <a:t>Тугры</a:t>
            </a:r>
            <a:r>
              <a:rPr lang="ru-RU" dirty="0" smtClean="0"/>
              <a:t> </a:t>
            </a:r>
            <a:r>
              <a:rPr lang="ru-RU" dirty="0" err="1" smtClean="0"/>
              <a:t>булыр</a:t>
            </a:r>
            <a:r>
              <a:rPr lang="ru-RU" dirty="0" smtClean="0"/>
              <a:t> </a:t>
            </a:r>
            <a:r>
              <a:rPr lang="ru-RU" dirty="0" err="1" smtClean="0"/>
              <a:t>безнең юлыбыз</a:t>
            </a:r>
            <a:r>
              <a:rPr lang="ru-RU" dirty="0" smtClean="0"/>
              <a:t>.</a:t>
            </a:r>
          </a:p>
          <a:p>
            <a:pPr>
              <a:buNone/>
            </a:pPr>
            <a:endParaRPr lang="ru-RU" dirty="0" smtClean="0"/>
          </a:p>
          <a:p>
            <a:pPr>
              <a:buNone/>
            </a:pPr>
            <a:r>
              <a:rPr lang="ru-RU" dirty="0" smtClean="0"/>
              <a:t>3. Без </a:t>
            </a:r>
            <a:r>
              <a:rPr lang="ru-RU" dirty="0" err="1" smtClean="0"/>
              <a:t>тынычлык</a:t>
            </a:r>
            <a:r>
              <a:rPr lang="ru-RU" dirty="0" smtClean="0"/>
              <a:t> иле </a:t>
            </a:r>
            <a:r>
              <a:rPr lang="ru-RU" dirty="0" err="1" smtClean="0"/>
              <a:t>балалары</a:t>
            </a:r>
            <a:endParaRPr lang="ru-RU" dirty="0" smtClean="0"/>
          </a:p>
          <a:p>
            <a:pPr>
              <a:buNone/>
            </a:pPr>
            <a:r>
              <a:rPr lang="ru-RU" dirty="0" smtClean="0"/>
              <a:t>    </a:t>
            </a:r>
            <a:r>
              <a:rPr lang="ru-RU" dirty="0" err="1" smtClean="0"/>
              <a:t>Туган</a:t>
            </a:r>
            <a:r>
              <a:rPr lang="ru-RU" dirty="0" smtClean="0"/>
              <a:t> </a:t>
            </a:r>
            <a:r>
              <a:rPr lang="ru-RU" dirty="0" err="1" smtClean="0"/>
              <a:t>телдә укып</a:t>
            </a:r>
            <a:r>
              <a:rPr lang="ru-RU" dirty="0" smtClean="0"/>
              <a:t> </a:t>
            </a:r>
            <a:r>
              <a:rPr lang="ru-RU" dirty="0" err="1" smtClean="0"/>
              <a:t>үсәбез.</a:t>
            </a:r>
            <a:endParaRPr lang="ru-RU" dirty="0" smtClean="0"/>
          </a:p>
          <a:p>
            <a:pPr>
              <a:buNone/>
            </a:pPr>
            <a:r>
              <a:rPr lang="ru-RU" dirty="0" smtClean="0"/>
              <a:t>    </a:t>
            </a:r>
            <a:r>
              <a:rPr lang="ru-RU" dirty="0" err="1" smtClean="0"/>
              <a:t>Безнең дуслык</a:t>
            </a:r>
            <a:r>
              <a:rPr lang="ru-RU" dirty="0" smtClean="0"/>
              <a:t>, </a:t>
            </a:r>
            <a:r>
              <a:rPr lang="ru-RU" dirty="0" err="1" smtClean="0"/>
              <a:t>югалмаслык</a:t>
            </a:r>
            <a:r>
              <a:rPr lang="ru-RU" dirty="0" smtClean="0"/>
              <a:t> </a:t>
            </a:r>
            <a:r>
              <a:rPr lang="ru-RU" dirty="0" err="1" smtClean="0"/>
              <a:t>дуслык</a:t>
            </a:r>
            <a:endParaRPr lang="ru-RU" dirty="0" smtClean="0"/>
          </a:p>
          <a:p>
            <a:pPr>
              <a:buNone/>
            </a:pPr>
            <a:r>
              <a:rPr lang="ru-RU" dirty="0" smtClean="0"/>
              <a:t>    </a:t>
            </a:r>
            <a:r>
              <a:rPr lang="ru-RU" dirty="0" err="1" smtClean="0"/>
              <a:t>Гасырларны</a:t>
            </a:r>
            <a:r>
              <a:rPr lang="ru-RU" dirty="0" smtClean="0"/>
              <a:t> </a:t>
            </a:r>
            <a:r>
              <a:rPr lang="ru-RU" dirty="0" err="1" smtClean="0"/>
              <a:t>бергә кичәрбез.</a:t>
            </a:r>
            <a:endParaRPr lang="ru-RU" dirty="0" smtClean="0"/>
          </a:p>
          <a:p>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amp;Ncy;&amp;ocy;&amp;vcy;&amp;ocy;&amp;scy;&amp;tcy;&amp;icy; - &amp;Ucy;&amp;pcy;&amp;rcy;&amp;acy;&amp;vcy;&amp;lcy;&amp;iecy;&amp;ncy;&amp;icy;&amp;iecy; &amp;scy;&amp;ocy;&amp;tscy;&amp;icy;&amp;acy;&amp;lcy;&amp;softcy;&amp;ncy;&amp;ocy;&amp;jcy; &amp;zcy;&amp;acy;&amp;shchcy;&amp;icy;&amp;tcy;&amp;ycy; &amp;ncy;&amp;acy;&amp;scy;&amp;iecy;&amp;lcy;&amp;iecy;&amp;ncy;&amp;icy;&amp;yacy; &amp;gcy;. &amp;Acy;&amp;rcy;&amp;zcy;&amp;acy;&amp;mcy;&amp;acy;&amp;scy;&amp;acy;"/>
          <p:cNvPicPr>
            <a:picLocks noChangeAspect="1" noChangeArrowheads="1"/>
          </p:cNvPicPr>
          <p:nvPr/>
        </p:nvPicPr>
        <p:blipFill>
          <a:blip r:embed="rId2" cstate="print"/>
          <a:srcRect b="4301"/>
          <a:stretch>
            <a:fillRect/>
          </a:stretch>
        </p:blipFill>
        <p:spPr bwMode="auto">
          <a:xfrm>
            <a:off x="0" y="0"/>
            <a:ext cx="9144000" cy="6858000"/>
          </a:xfrm>
          <a:prstGeom prst="rect">
            <a:avLst/>
          </a:prstGeom>
          <a:ln w="88900" cap="sq" cmpd="thickThin">
            <a:solidFill>
              <a:srgbClr val="000000"/>
            </a:solidFill>
            <a:prstDash val="solid"/>
            <a:miter lim="800000"/>
          </a:ln>
          <a:effectLst>
            <a:innerShdw blurRad="76200">
              <a:srgbClr val="000000"/>
            </a:innerShdw>
          </a:effectLst>
        </p:spPr>
      </p:pic>
      <p:sp>
        <p:nvSpPr>
          <p:cNvPr id="10" name="Прямоугольник 9"/>
          <p:cNvSpPr/>
          <p:nvPr/>
        </p:nvSpPr>
        <p:spPr>
          <a:xfrm rot="20471156">
            <a:off x="-214373" y="1406390"/>
            <a:ext cx="4572000" cy="369332"/>
          </a:xfrm>
          <a:prstGeom prst="rect">
            <a:avLst/>
          </a:prstGeom>
        </p:spPr>
        <p:txBody>
          <a:bodyPr wrap="square">
            <a:spAutoFit/>
          </a:bodyPr>
          <a:lstStyle/>
          <a:p>
            <a:pPr algn="ctr"/>
            <a:endParaRPr lang="ru-RU"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http://top-desktop.ru/files/raznoe/800/10.jpg"/>
          <p:cNvPicPr>
            <a:picLocks noChangeAspect="1" noChangeArrowheads="1"/>
          </p:cNvPicPr>
          <p:nvPr/>
        </p:nvPicPr>
        <p:blipFill>
          <a:blip r:embed="rId2" cstate="print"/>
          <a:srcRect b="2381"/>
          <a:stretch>
            <a:fillRect/>
          </a:stretch>
        </p:blipFill>
        <p:spPr bwMode="auto">
          <a:xfrm>
            <a:off x="0" y="1714488"/>
            <a:ext cx="9144000" cy="29289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Прямоугольник 4"/>
          <p:cNvSpPr/>
          <p:nvPr/>
        </p:nvSpPr>
        <p:spPr>
          <a:xfrm>
            <a:off x="0" y="1714488"/>
            <a:ext cx="9144000" cy="144655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Г А Л С Т У К Л Ы Л А Р    И Л Е</a:t>
            </a:r>
          </a:p>
          <a:p>
            <a:pPr algn="ctr"/>
            <a:r>
              <a:rPr lang="ru-RU"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a:t>
            </a:r>
            <a:r>
              <a:rPr 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р</a:t>
            </a:r>
            <a:r>
              <a:rPr 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о г </a:t>
            </a:r>
            <a:r>
              <a:rPr lang="ru-RU"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р</a:t>
            </a:r>
            <a:r>
              <a:rPr 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а м </a:t>
            </a:r>
            <a:r>
              <a:rPr lang="ru-RU"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a:t>
            </a:r>
            <a:r>
              <a:rPr 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а с </a:t>
            </a:r>
            <a:r>
              <a:rPr lang="ru-RU"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ы</a:t>
            </a:r>
            <a:endParaRPr lang="ru-RU"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2" name="Прямоугольник 11"/>
          <p:cNvSpPr/>
          <p:nvPr/>
        </p:nvSpPr>
        <p:spPr>
          <a:xfrm>
            <a:off x="0" y="3286124"/>
            <a:ext cx="4572000" cy="1754326"/>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tt-RU" b="1" i="1" cap="all" dirty="0" smtClean="0">
                <a:ln w="0">
                  <a:solidFill>
                    <a:srgbClr val="00206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ea typeface="Times New Roman" pitchFamily="18" charset="0"/>
                <a:cs typeface="Times New Roman" pitchFamily="18" charset="0"/>
              </a:rPr>
              <a:t>Мәктәпнең  кече  яшьтәге  балалары  өчен  </a:t>
            </a:r>
          </a:p>
          <a:p>
            <a:pPr algn="ctr"/>
            <a:r>
              <a:rPr lang="tt-RU" b="1" i="1" cap="all" dirty="0" smtClean="0">
                <a:ln w="0">
                  <a:solidFill>
                    <a:srgbClr val="00206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ea typeface="Times New Roman" pitchFamily="18" charset="0"/>
                <a:cs typeface="Times New Roman" pitchFamily="18" charset="0"/>
              </a:rPr>
              <a:t>программа  өлешләре.</a:t>
            </a:r>
          </a:p>
          <a:p>
            <a:pPr lvl="0" algn="ctr"/>
            <a:r>
              <a:rPr lang="tt-RU" b="1" i="1" cap="all" dirty="0" smtClean="0">
                <a:ln w="0">
                  <a:solidFill>
                    <a:srgbClr val="00206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ea typeface="Times New Roman" pitchFamily="18" charset="0"/>
                <a:cs typeface="Times New Roman" pitchFamily="18" charset="0"/>
              </a:rPr>
              <a:t>“ТУГАН  ЯКНЫҢ  КАРЛЫГАЧЛАРЫ”</a:t>
            </a:r>
            <a:endParaRPr lang="ru-RU" b="1" cap="all" dirty="0" smtClean="0">
              <a:ln w="0">
                <a:solidFill>
                  <a:srgbClr val="00206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a:p>
            <a:pPr algn="ctr"/>
            <a:r>
              <a:rPr lang="ru-RU"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ru-RU"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endParaRPr lang="ru-RU"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8193" name="Rectangle 1"/>
          <p:cNvSpPr>
            <a:spLocks noChangeArrowheads="1"/>
          </p:cNvSpPr>
          <p:nvPr/>
        </p:nvSpPr>
        <p:spPr bwMode="auto">
          <a:xfrm>
            <a:off x="5286380" y="3286124"/>
            <a:ext cx="371474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t-RU" b="1" i="1" u="none" strike="noStrike" cap="all" normalizeH="0" baseline="0" dirty="0" smtClean="0">
                <a:ln w="0"/>
                <a:solidFill>
                  <a:schemeClr val="bg2">
                    <a:lumMod val="10000"/>
                  </a:schemeClr>
                </a:solidFill>
                <a:effectLst>
                  <a:reflection blurRad="12700" stA="50000" endPos="50000" dist="5000" dir="5400000" sy="-100000" rotWithShape="0"/>
                </a:effectLst>
                <a:latin typeface="Times New Roman" pitchFamily="18" charset="0"/>
                <a:ea typeface="Times New Roman" pitchFamily="18" charset="0"/>
                <a:cs typeface="Times New Roman" pitchFamily="18" charset="0"/>
              </a:rPr>
              <a:t>Мәктәпнең  урта  яшьтәге  балалары  өчен  программа  өлешләре.  </a:t>
            </a:r>
            <a:endParaRPr kumimoji="0" lang="ru-RU" b="1" i="0" u="none" strike="noStrike" cap="all" normalizeH="0" baseline="0" dirty="0" smtClean="0">
              <a:ln w="0"/>
              <a:solidFill>
                <a:schemeClr val="bg2">
                  <a:lumMod val="10000"/>
                </a:schemeClr>
              </a:solidFill>
              <a:effectLst>
                <a:reflection blurRad="12700" stA="50000" endPos="50000" dist="5000" dir="5400000" sy="-100000" rotWithShape="0"/>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t-RU" b="1" i="1" u="none" strike="noStrike" cap="all" normalizeH="0" baseline="0" dirty="0" smtClean="0">
                <a:ln w="0"/>
                <a:solidFill>
                  <a:schemeClr val="bg2">
                    <a:lumMod val="10000"/>
                  </a:schemeClr>
                </a:solidFill>
                <a:effectLst>
                  <a:reflection blurRad="12700" stA="50000" endPos="50000" dist="5000" dir="5400000" sy="-100000" rotWithShape="0"/>
                </a:effectLst>
                <a:latin typeface="Times New Roman" pitchFamily="18" charset="0"/>
                <a:ea typeface="Times New Roman" pitchFamily="18" charset="0"/>
                <a:cs typeface="Times New Roman" pitchFamily="18" charset="0"/>
              </a:rPr>
              <a:t> “ВАТАНЫБЫЗ  ВАРИСЛАРЫ”</a:t>
            </a:r>
            <a:endParaRPr kumimoji="0" lang="tt-RU" b="1" i="0" u="none" strike="noStrike" cap="all" normalizeH="0" baseline="0" dirty="0" smtClean="0">
              <a:ln w="0"/>
              <a:solidFill>
                <a:schemeClr val="bg2">
                  <a:lumMod val="10000"/>
                </a:schemeClr>
              </a:solidFill>
              <a:effectLst>
                <a:reflection blurRad="12700" stA="50000" endPos="50000" dist="5000" dir="5400000" sy="-100000"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i24.mindmix.ru/53/38/323853/39/5507539/image001.jpeg"/>
          <p:cNvPicPr>
            <a:picLocks noChangeAspect="1" noChangeArrowheads="1"/>
          </p:cNvPicPr>
          <p:nvPr/>
        </p:nvPicPr>
        <p:blipFill>
          <a:blip r:embed="rId2" cstate="print"/>
          <a:srcRect/>
          <a:stretch>
            <a:fillRect/>
          </a:stretch>
        </p:blipFill>
        <p:spPr bwMode="auto">
          <a:xfrm>
            <a:off x="0" y="0"/>
            <a:ext cx="9144000" cy="6858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Содержимое 2"/>
          <p:cNvSpPr>
            <a:spLocks noGrp="1"/>
          </p:cNvSpPr>
          <p:nvPr>
            <p:ph idx="1"/>
          </p:nvPr>
        </p:nvSpPr>
        <p:spPr>
          <a:xfrm>
            <a:off x="500034" y="142852"/>
            <a:ext cx="8229600" cy="6500858"/>
          </a:xfrm>
        </p:spPr>
        <p:txBody>
          <a:bodyPr>
            <a:normAutofit fontScale="92500" lnSpcReduction="10000"/>
          </a:bodyPr>
          <a:lstStyle/>
          <a:p>
            <a:pPr marL="0" lvl="0" indent="0" algn="ctr" eaLnBrk="0" fontAlgn="base" hangingPunct="0">
              <a:spcBef>
                <a:spcPct val="0"/>
              </a:spcBef>
              <a:spcAft>
                <a:spcPct val="0"/>
              </a:spcAft>
              <a:buNone/>
            </a:pPr>
            <a:r>
              <a:rPr lang="tt-RU" sz="4200" b="1" i="1" dirty="0" smtClean="0">
                <a:solidFill>
                  <a:srgbClr val="0070C0"/>
                </a:solidFill>
                <a:latin typeface="Times New Roman" pitchFamily="18" charset="0"/>
                <a:ea typeface="Times New Roman" pitchFamily="18" charset="0"/>
                <a:cs typeface="Times New Roman" pitchFamily="18" charset="0"/>
              </a:rPr>
              <a:t>Елның  беренче  темасы:</a:t>
            </a:r>
          </a:p>
          <a:p>
            <a:pPr marL="0" lvl="0" indent="0" algn="ctr" eaLnBrk="0" fontAlgn="base" hangingPunct="0">
              <a:spcBef>
                <a:spcPct val="0"/>
              </a:spcBef>
              <a:spcAft>
                <a:spcPct val="0"/>
              </a:spcAft>
              <a:buNone/>
            </a:pPr>
            <a:r>
              <a:rPr lang="tt-RU" sz="4200" b="1" i="1" dirty="0" smtClean="0">
                <a:solidFill>
                  <a:srgbClr val="0070C0"/>
                </a:solidFill>
                <a:latin typeface="Times New Roman" pitchFamily="18" charset="0"/>
                <a:ea typeface="Times New Roman" pitchFamily="18" charset="0"/>
                <a:cs typeface="Times New Roman" pitchFamily="18" charset="0"/>
              </a:rPr>
              <a:t> </a:t>
            </a:r>
            <a:endParaRPr lang="ru-RU" sz="4200" dirty="0" smtClean="0">
              <a:solidFill>
                <a:srgbClr val="0070C0"/>
              </a:solidFill>
              <a:latin typeface="Times New Roman" pitchFamily="18" charset="0"/>
              <a:cs typeface="Times New Roman" pitchFamily="18" charset="0"/>
            </a:endParaRPr>
          </a:p>
          <a:p>
            <a:pPr marL="0" lvl="0" indent="0" algn="ctr" eaLnBrk="0" fontAlgn="base" hangingPunct="0">
              <a:spcBef>
                <a:spcPct val="0"/>
              </a:spcBef>
              <a:spcAft>
                <a:spcPct val="0"/>
              </a:spcAft>
              <a:buNone/>
            </a:pPr>
            <a:r>
              <a:rPr lang="tt-RU" sz="4200" b="1" i="1" dirty="0" smtClean="0">
                <a:latin typeface="Times New Roman" pitchFamily="18" charset="0"/>
                <a:ea typeface="Times New Roman" pitchFamily="18" charset="0"/>
                <a:cs typeface="Times New Roman" pitchFamily="18" charset="0"/>
              </a:rPr>
              <a:t> </a:t>
            </a:r>
            <a:r>
              <a:rPr lang="tt-RU" sz="4200" b="1" i="1" dirty="0" smtClean="0">
                <a:solidFill>
                  <a:srgbClr val="FF0000"/>
                </a:solidFill>
                <a:latin typeface="Times New Roman" pitchFamily="18" charset="0"/>
                <a:ea typeface="Times New Roman" pitchFamily="18" charset="0"/>
                <a:cs typeface="Times New Roman" pitchFamily="18" charset="0"/>
              </a:rPr>
              <a:t>“МИНЕМ  ГАИЛӘМ”</a:t>
            </a:r>
            <a:endParaRPr lang="ru-RU" sz="4200" dirty="0" smtClean="0">
              <a:solidFill>
                <a:srgbClr val="FF0000"/>
              </a:solidFill>
              <a:latin typeface="Times New Roman" pitchFamily="18" charset="0"/>
              <a:cs typeface="Times New Roman" pitchFamily="18" charset="0"/>
            </a:endParaRP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Бурычлар:</a:t>
            </a:r>
            <a:endParaRPr lang="ru-RU" sz="2300" dirty="0" smtClean="0">
              <a:latin typeface="Times New Roman" pitchFamily="18" charset="0"/>
              <a:cs typeface="Times New Roman" pitchFamily="18" charset="0"/>
            </a:endParaRP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*Балалар  оешмасында  бердәм   эшчәнлек перспективаларын  ачу.</a:t>
            </a:r>
            <a:endParaRPr lang="ru-RU" sz="2300" dirty="0" smtClean="0">
              <a:latin typeface="Times New Roman" pitchFamily="18" charset="0"/>
              <a:cs typeface="Times New Roman" pitchFamily="18" charset="0"/>
            </a:endParaRP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*Балаларга  нәселләрен </a:t>
            </a: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 белү, гаилә  традицияләрен, гореф-гадәтләрен  дәвам  итү  өчен  ярдәм  оештыру.</a:t>
            </a:r>
            <a:endParaRPr lang="ru-RU" sz="2300" dirty="0" smtClean="0">
              <a:latin typeface="Times New Roman" pitchFamily="18" charset="0"/>
              <a:cs typeface="Times New Roman" pitchFamily="18" charset="0"/>
            </a:endParaRP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 Җәмәгать  эшчәнлегенең  беренче  тәҗрибәләрен  тәрбияләүдә  булышу.</a:t>
            </a:r>
            <a:endParaRPr lang="ru-RU" sz="2300" dirty="0" smtClean="0">
              <a:latin typeface="Times New Roman" pitchFamily="18" charset="0"/>
              <a:cs typeface="Times New Roman" pitchFamily="18" charset="0"/>
            </a:endParaRPr>
          </a:p>
          <a:p>
            <a:pPr marL="0" lvl="0" indent="0" eaLnBrk="0" fontAlgn="base" hangingPunct="0">
              <a:spcBef>
                <a:spcPct val="0"/>
              </a:spcBef>
              <a:spcAft>
                <a:spcPct val="0"/>
              </a:spcAft>
              <a:buNone/>
            </a:pPr>
            <a:endParaRPr lang="tt-RU" sz="2300" b="1" i="1" dirty="0" smtClean="0">
              <a:latin typeface="Times New Roman" pitchFamily="18" charset="0"/>
              <a:ea typeface="Times New Roman" pitchFamily="18" charset="0"/>
              <a:cs typeface="Times New Roman" pitchFamily="18" charset="0"/>
            </a:endParaRP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“ТВБ  нең Туган  көне”-15- сентябрь</a:t>
            </a:r>
            <a:endParaRPr lang="ru-RU" sz="2300" dirty="0" smtClean="0">
              <a:latin typeface="Times New Roman" pitchFamily="18" charset="0"/>
              <a:cs typeface="Times New Roman" pitchFamily="18" charset="0"/>
            </a:endParaRP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 </a:t>
            </a: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“Әбиләр һәм бабайлар көне”-1-октябрь</a:t>
            </a:r>
          </a:p>
          <a:p>
            <a:pPr marL="0" lvl="0" indent="0" eaLnBrk="0" fontAlgn="base" hangingPunct="0">
              <a:spcBef>
                <a:spcPct val="0"/>
              </a:spcBef>
              <a:spcAft>
                <a:spcPct val="0"/>
              </a:spcAft>
              <a:buNone/>
            </a:pPr>
            <a:endParaRPr lang="ru-RU" sz="2300" dirty="0" smtClean="0">
              <a:latin typeface="Times New Roman" pitchFamily="18" charset="0"/>
              <a:cs typeface="Times New Roman" pitchFamily="18" charset="0"/>
            </a:endParaRP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 “Әниләр  көне” – 27-ноябрь</a:t>
            </a:r>
          </a:p>
          <a:p>
            <a:pPr marL="0" lvl="0" indent="0" eaLnBrk="0" fontAlgn="base" hangingPunct="0">
              <a:spcBef>
                <a:spcPct val="0"/>
              </a:spcBef>
              <a:spcAft>
                <a:spcPct val="0"/>
              </a:spcAft>
              <a:buNone/>
            </a:pPr>
            <a:endParaRPr lang="ru-RU" sz="2300" dirty="0" smtClean="0">
              <a:latin typeface="Times New Roman" pitchFamily="18" charset="0"/>
              <a:cs typeface="Times New Roman" pitchFamily="18" charset="0"/>
            </a:endParaRPr>
          </a:p>
          <a:p>
            <a:pPr marL="0" lvl="0" indent="0" eaLnBrk="0" fontAlgn="base" hangingPunct="0">
              <a:spcBef>
                <a:spcPct val="0"/>
              </a:spcBef>
              <a:spcAft>
                <a:spcPct val="0"/>
              </a:spcAft>
              <a:buNone/>
            </a:pPr>
            <a:r>
              <a:rPr lang="tt-RU" sz="2300" b="1" i="1" dirty="0" smtClean="0">
                <a:latin typeface="Times New Roman" pitchFamily="18" charset="0"/>
                <a:ea typeface="Times New Roman" pitchFamily="18" charset="0"/>
                <a:cs typeface="Times New Roman" pitchFamily="18" charset="0"/>
              </a:rPr>
              <a:t>“Илкүләм  Гаилә  көне”- 15-май</a:t>
            </a:r>
            <a:endParaRPr lang="ru-RU" sz="23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24.mindmix.ru/53/38/323853/39/5507539/image001.jpeg"/>
          <p:cNvPicPr>
            <a:picLocks noChangeAspect="1" noChangeArrowheads="1"/>
          </p:cNvPicPr>
          <p:nvPr/>
        </p:nvPicPr>
        <p:blipFill>
          <a:blip r:embed="rId2" cstate="print"/>
          <a:srcRect/>
          <a:stretch>
            <a:fillRect/>
          </a:stretch>
        </p:blipFill>
        <p:spPr bwMode="auto">
          <a:xfrm>
            <a:off x="0" y="0"/>
            <a:ext cx="9144000" cy="6858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Заголовок 1"/>
          <p:cNvSpPr>
            <a:spLocks noGrp="1"/>
          </p:cNvSpPr>
          <p:nvPr>
            <p:ph type="title"/>
          </p:nvPr>
        </p:nvSpPr>
        <p:spPr/>
        <p:txBody>
          <a:bodyPr>
            <a:noAutofit/>
          </a:bodyPr>
          <a:lstStyle/>
          <a:p>
            <a:pPr lvl="0"/>
            <a:r>
              <a:rPr lang="tt-RU" sz="3300" b="1" i="1" dirty="0" smtClean="0">
                <a:solidFill>
                  <a:srgbClr val="0070C0"/>
                </a:solidFill>
                <a:latin typeface="Times New Roman" pitchFamily="18" charset="0"/>
                <a:ea typeface="Times New Roman" pitchFamily="18" charset="0"/>
                <a:cs typeface="Times New Roman" pitchFamily="18" charset="0"/>
              </a:rPr>
              <a:t>Елның  икенче  темасы:</a:t>
            </a:r>
            <a:endParaRPr lang="ru-RU" sz="3300" dirty="0">
              <a:solidFill>
                <a:srgbClr val="0070C0"/>
              </a:solidFill>
            </a:endParaRPr>
          </a:p>
        </p:txBody>
      </p:sp>
      <p:sp>
        <p:nvSpPr>
          <p:cNvPr id="3" name="Содержимое 2"/>
          <p:cNvSpPr>
            <a:spLocks noGrp="1"/>
          </p:cNvSpPr>
          <p:nvPr>
            <p:ph idx="1"/>
          </p:nvPr>
        </p:nvSpPr>
        <p:spPr>
          <a:xfrm>
            <a:off x="457200" y="1285860"/>
            <a:ext cx="8229600" cy="4840303"/>
          </a:xfrm>
        </p:spPr>
        <p:txBody>
          <a:bodyPr>
            <a:normAutofit fontScale="77500" lnSpcReduction="20000"/>
          </a:bodyPr>
          <a:lstStyle/>
          <a:p>
            <a:pPr marL="0" lvl="0" indent="0" algn="ctr" eaLnBrk="0" fontAlgn="base" hangingPunct="0">
              <a:spcBef>
                <a:spcPct val="0"/>
              </a:spcBef>
              <a:spcAft>
                <a:spcPct val="0"/>
              </a:spcAft>
              <a:buNone/>
            </a:pPr>
            <a:r>
              <a:rPr lang="tt-RU" sz="5700" b="1" i="1" dirty="0" smtClean="0">
                <a:latin typeface="Times New Roman" pitchFamily="18" charset="0"/>
                <a:ea typeface="Times New Roman" pitchFamily="18" charset="0"/>
                <a:cs typeface="Times New Roman" pitchFamily="18" charset="0"/>
              </a:rPr>
              <a:t>     </a:t>
            </a:r>
            <a:r>
              <a:rPr lang="tt-RU" sz="5300" b="1" i="1" dirty="0" smtClean="0">
                <a:solidFill>
                  <a:srgbClr val="FF0000"/>
                </a:solidFill>
                <a:latin typeface="Times New Roman" pitchFamily="18" charset="0"/>
                <a:ea typeface="Times New Roman" pitchFamily="18" charset="0"/>
                <a:cs typeface="Times New Roman" pitchFamily="18" charset="0"/>
              </a:rPr>
              <a:t>“МИНЕМ  ТУГАН  ЯГЫМ”</a:t>
            </a:r>
            <a:endParaRPr lang="ru-RU" sz="5300" dirty="0" smtClean="0">
              <a:solidFill>
                <a:srgbClr val="FF0000"/>
              </a:solidFill>
              <a:latin typeface="Times New Roman" pitchFamily="18" charset="0"/>
              <a:cs typeface="Times New Roman" pitchFamily="18" charset="0"/>
            </a:endParaRPr>
          </a:p>
          <a:p>
            <a:pPr marL="0" lvl="0" indent="0" eaLnBrk="0" fontAlgn="base" hangingPunct="0">
              <a:spcBef>
                <a:spcPct val="0"/>
              </a:spcBef>
              <a:spcAft>
                <a:spcPct val="0"/>
              </a:spcAft>
              <a:buNone/>
            </a:pPr>
            <a:r>
              <a:rPr lang="tt-RU" sz="2600" b="1" i="1" dirty="0" smtClean="0">
                <a:latin typeface="Times New Roman" pitchFamily="18" charset="0"/>
                <a:ea typeface="Times New Roman" pitchFamily="18" charset="0"/>
                <a:cs typeface="Times New Roman" pitchFamily="18" charset="0"/>
              </a:rPr>
              <a:t>Бурычлар:</a:t>
            </a:r>
            <a:endParaRPr lang="ru-RU" sz="2600" dirty="0" smtClean="0">
              <a:latin typeface="Times New Roman" pitchFamily="18" charset="0"/>
              <a:cs typeface="Times New Roman" pitchFamily="18" charset="0"/>
            </a:endParaRPr>
          </a:p>
          <a:p>
            <a:pPr marL="0" lvl="0" indent="0" eaLnBrk="0" fontAlgn="base" hangingPunct="0">
              <a:spcBef>
                <a:spcPct val="0"/>
              </a:spcBef>
              <a:spcAft>
                <a:spcPct val="0"/>
              </a:spcAft>
              <a:buNone/>
            </a:pPr>
            <a:r>
              <a:rPr lang="tt-RU" sz="2600" b="1" i="1" dirty="0" smtClean="0">
                <a:latin typeface="Times New Roman" pitchFamily="18" charset="0"/>
                <a:ea typeface="Times New Roman" pitchFamily="18" charset="0"/>
                <a:cs typeface="Times New Roman" pitchFamily="18" charset="0"/>
              </a:rPr>
              <a:t>*Башлап  җибәргән  бердәм  эшчәнлек  тәҗрибәләрен  берләштерүдә  җаваплылыкны арттыру.</a:t>
            </a:r>
            <a:endParaRPr lang="ru-RU" sz="2600" dirty="0" smtClean="0">
              <a:latin typeface="Times New Roman" pitchFamily="18" charset="0"/>
              <a:cs typeface="Times New Roman" pitchFamily="18" charset="0"/>
            </a:endParaRPr>
          </a:p>
          <a:p>
            <a:pPr marL="0" lvl="0" indent="0" eaLnBrk="0" fontAlgn="base" hangingPunct="0">
              <a:spcBef>
                <a:spcPct val="0"/>
              </a:spcBef>
              <a:spcAft>
                <a:spcPct val="0"/>
              </a:spcAft>
              <a:buNone/>
            </a:pPr>
            <a:endParaRPr lang="tt-RU" sz="2600" b="1" i="1" dirty="0" smtClean="0">
              <a:latin typeface="Times New Roman" pitchFamily="18" charset="0"/>
              <a:ea typeface="Times New Roman" pitchFamily="18" charset="0"/>
              <a:cs typeface="Times New Roman" pitchFamily="18" charset="0"/>
            </a:endParaRPr>
          </a:p>
          <a:p>
            <a:pPr marL="0" lvl="0" indent="0" eaLnBrk="0" fontAlgn="base" hangingPunct="0">
              <a:spcBef>
                <a:spcPct val="0"/>
              </a:spcBef>
              <a:spcAft>
                <a:spcPct val="0"/>
              </a:spcAft>
              <a:buNone/>
            </a:pPr>
            <a:r>
              <a:rPr lang="tt-RU" sz="2600" b="1" i="1" dirty="0" smtClean="0">
                <a:latin typeface="Times New Roman" pitchFamily="18" charset="0"/>
                <a:ea typeface="Times New Roman" pitchFamily="18" charset="0"/>
                <a:cs typeface="Times New Roman" pitchFamily="18" charset="0"/>
              </a:rPr>
              <a:t>*”Карлыгачларны”  туган  якның  матурлыгы, истәлекле  урыннары  белән  таныштыру.</a:t>
            </a:r>
            <a:endParaRPr lang="ru-RU" sz="2600" dirty="0" smtClean="0">
              <a:latin typeface="Times New Roman" pitchFamily="18" charset="0"/>
              <a:cs typeface="Times New Roman" pitchFamily="18" charset="0"/>
            </a:endParaRPr>
          </a:p>
          <a:p>
            <a:pPr marL="0" lvl="0" indent="0" eaLnBrk="0" fontAlgn="base" hangingPunct="0">
              <a:spcBef>
                <a:spcPct val="0"/>
              </a:spcBef>
              <a:spcAft>
                <a:spcPct val="0"/>
              </a:spcAft>
              <a:buNone/>
            </a:pPr>
            <a:endParaRPr lang="tt-RU" sz="2600" b="1" i="1" dirty="0" smtClean="0">
              <a:latin typeface="Times New Roman" pitchFamily="18" charset="0"/>
              <a:ea typeface="Times New Roman" pitchFamily="18" charset="0"/>
              <a:cs typeface="Times New Roman" pitchFamily="18" charset="0"/>
            </a:endParaRPr>
          </a:p>
          <a:p>
            <a:pPr marL="0" lvl="0" indent="0" eaLnBrk="0" fontAlgn="base" hangingPunct="0">
              <a:spcBef>
                <a:spcPct val="0"/>
              </a:spcBef>
              <a:spcAft>
                <a:spcPct val="0"/>
              </a:spcAft>
              <a:buNone/>
            </a:pPr>
            <a:r>
              <a:rPr lang="tt-RU" sz="2600" b="1" i="1" dirty="0" smtClean="0">
                <a:latin typeface="Times New Roman" pitchFamily="18" charset="0"/>
                <a:ea typeface="Times New Roman" pitchFamily="18" charset="0"/>
                <a:cs typeface="Times New Roman" pitchFamily="18" charset="0"/>
              </a:rPr>
              <a:t>*Кешеләргә  файда  китерүче  эшләргә  җәлеп  итү.</a:t>
            </a:r>
            <a:endParaRPr lang="ru-RU" sz="2600" dirty="0" smtClean="0">
              <a:latin typeface="Times New Roman" pitchFamily="18" charset="0"/>
              <a:cs typeface="Times New Roman" pitchFamily="18" charset="0"/>
            </a:endParaRPr>
          </a:p>
          <a:p>
            <a:pPr marL="0" lvl="0" indent="0" eaLnBrk="0" fontAlgn="base" hangingPunct="0">
              <a:spcBef>
                <a:spcPct val="0"/>
              </a:spcBef>
              <a:spcAft>
                <a:spcPct val="0"/>
              </a:spcAft>
              <a:buNone/>
            </a:pPr>
            <a:endParaRPr lang="tt-RU" sz="2600" b="1" i="1" dirty="0" smtClean="0">
              <a:latin typeface="Times New Roman" pitchFamily="18" charset="0"/>
              <a:ea typeface="Times New Roman" pitchFamily="18" charset="0"/>
              <a:cs typeface="Times New Roman" pitchFamily="18" charset="0"/>
            </a:endParaRPr>
          </a:p>
          <a:p>
            <a:pPr marL="0" lvl="0" indent="0" eaLnBrk="0" fontAlgn="base" hangingPunct="0">
              <a:spcBef>
                <a:spcPct val="0"/>
              </a:spcBef>
              <a:spcAft>
                <a:spcPct val="0"/>
              </a:spcAft>
              <a:buNone/>
            </a:pPr>
            <a:r>
              <a:rPr lang="tt-RU" sz="2600" b="1" i="1" dirty="0" smtClean="0">
                <a:latin typeface="Times New Roman" pitchFamily="18" charset="0"/>
                <a:ea typeface="Times New Roman" pitchFamily="18" charset="0"/>
                <a:cs typeface="Times New Roman" pitchFamily="18" charset="0"/>
              </a:rPr>
              <a:t>Уен-сәяхәт “Бел  һәм  ярат  туган ягыңны!”</a:t>
            </a:r>
            <a:endParaRPr lang="ru-RU" sz="2600" dirty="0" smtClean="0">
              <a:latin typeface="Times New Roman" pitchFamily="18" charset="0"/>
              <a:cs typeface="Times New Roman" pitchFamily="18" charset="0"/>
            </a:endParaRPr>
          </a:p>
          <a:p>
            <a:pPr marL="0" lvl="0" indent="0" eaLnBrk="0" fontAlgn="base" hangingPunct="0">
              <a:spcBef>
                <a:spcPct val="0"/>
              </a:spcBef>
              <a:spcAft>
                <a:spcPct val="0"/>
              </a:spcAft>
              <a:buNone/>
            </a:pPr>
            <a:endParaRPr lang="tt-RU" sz="2600" b="1" i="1" dirty="0" smtClean="0">
              <a:latin typeface="Times New Roman" pitchFamily="18" charset="0"/>
              <a:ea typeface="Times New Roman" pitchFamily="18" charset="0"/>
              <a:cs typeface="Times New Roman" pitchFamily="18" charset="0"/>
            </a:endParaRPr>
          </a:p>
          <a:p>
            <a:pPr marL="0" lvl="0" indent="0" eaLnBrk="0" fontAlgn="base" hangingPunct="0">
              <a:spcBef>
                <a:spcPct val="0"/>
              </a:spcBef>
              <a:spcAft>
                <a:spcPct val="0"/>
              </a:spcAft>
              <a:buNone/>
            </a:pPr>
            <a:r>
              <a:rPr lang="tt-RU" sz="2600" b="1" i="1" dirty="0" smtClean="0">
                <a:latin typeface="Times New Roman" pitchFamily="18" charset="0"/>
                <a:ea typeface="Times New Roman" pitchFamily="18" charset="0"/>
                <a:cs typeface="Times New Roman" pitchFamily="18" charset="0"/>
              </a:rPr>
              <a:t>“Мәрхәмәтлелек  көне”-22-декабрь</a:t>
            </a:r>
            <a:endParaRPr lang="ru-RU" sz="2600" dirty="0" smtClean="0">
              <a:latin typeface="Times New Roman" pitchFamily="18" charset="0"/>
              <a:cs typeface="Times New Roman" pitchFamily="18" charset="0"/>
            </a:endParaRPr>
          </a:p>
          <a:p>
            <a:pPr marL="0" lvl="0" indent="0" eaLnBrk="0" fontAlgn="base" hangingPunct="0">
              <a:spcBef>
                <a:spcPct val="0"/>
              </a:spcBef>
              <a:spcAft>
                <a:spcPct val="0"/>
              </a:spcAft>
              <a:buNone/>
            </a:pPr>
            <a:endParaRPr lang="tt-RU" sz="2600" b="1" i="1" dirty="0" smtClean="0">
              <a:latin typeface="Times New Roman" pitchFamily="18" charset="0"/>
              <a:ea typeface="Times New Roman" pitchFamily="18" charset="0"/>
              <a:cs typeface="Times New Roman" pitchFamily="18" charset="0"/>
            </a:endParaRPr>
          </a:p>
          <a:p>
            <a:pPr marL="0" lvl="0" indent="0" eaLnBrk="0" fontAlgn="base" hangingPunct="0">
              <a:spcBef>
                <a:spcPct val="0"/>
              </a:spcBef>
              <a:spcAft>
                <a:spcPct val="0"/>
              </a:spcAft>
              <a:buNone/>
            </a:pPr>
            <a:r>
              <a:rPr lang="tt-RU" sz="2600" b="1" i="1" dirty="0" smtClean="0">
                <a:latin typeface="Times New Roman" pitchFamily="18" charset="0"/>
                <a:ea typeface="Times New Roman" pitchFamily="18" charset="0"/>
                <a:cs typeface="Times New Roman" pitchFamily="18" charset="0"/>
              </a:rPr>
              <a:t>“Нәүрүз”- 21-март</a:t>
            </a:r>
            <a:endParaRPr lang="ru-RU" sz="2600" dirty="0" smtClean="0">
              <a:latin typeface="Times New Roman" pitchFamily="18" charset="0"/>
              <a:cs typeface="Times New Roman" pitchFamily="18" charset="0"/>
            </a:endParaRPr>
          </a:p>
          <a:p>
            <a:pPr marL="0" lvl="0" indent="0" eaLnBrk="0" fontAlgn="base" hangingPunct="0">
              <a:spcBef>
                <a:spcPct val="0"/>
              </a:spcBef>
              <a:spcAft>
                <a:spcPct val="0"/>
              </a:spcAft>
              <a:buNone/>
            </a:pPr>
            <a:endParaRPr lang="tt-RU" sz="2600" b="1" i="1" dirty="0" smtClean="0">
              <a:latin typeface="Times New Roman" pitchFamily="18" charset="0"/>
              <a:ea typeface="Times New Roman" pitchFamily="18" charset="0"/>
              <a:cs typeface="Times New Roman" pitchFamily="18" charset="0"/>
            </a:endParaRPr>
          </a:p>
          <a:p>
            <a:pPr marL="0" lvl="0" indent="0" eaLnBrk="0" fontAlgn="base" hangingPunct="0">
              <a:spcBef>
                <a:spcPct val="0"/>
              </a:spcBef>
              <a:spcAft>
                <a:spcPct val="0"/>
              </a:spcAft>
              <a:buNone/>
            </a:pPr>
            <a:r>
              <a:rPr lang="tt-RU" sz="2600" b="1" i="1" dirty="0" smtClean="0">
                <a:latin typeface="Times New Roman" pitchFamily="18" charset="0"/>
                <a:ea typeface="Times New Roman" pitchFamily="18" charset="0"/>
                <a:cs typeface="Times New Roman" pitchFamily="18" charset="0"/>
              </a:rPr>
              <a:t>“Җир көне”- 22-апрель</a:t>
            </a:r>
            <a:endParaRPr lang="ru-RU" sz="26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i24.mindmix.ru/53/38/323853/39/5507539/image001.jpeg"/>
          <p:cNvPicPr>
            <a:picLocks noChangeAspect="1" noChangeArrowheads="1"/>
          </p:cNvPicPr>
          <p:nvPr/>
        </p:nvPicPr>
        <p:blipFill>
          <a:blip r:embed="rId2" cstate="print"/>
          <a:srcRect/>
          <a:stretch>
            <a:fillRect/>
          </a:stretch>
        </p:blipFill>
        <p:spPr bwMode="auto">
          <a:xfrm>
            <a:off x="0" y="0"/>
            <a:ext cx="9144000" cy="6858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Заголовок 1"/>
          <p:cNvSpPr>
            <a:spLocks noGrp="1"/>
          </p:cNvSpPr>
          <p:nvPr>
            <p:ph type="title"/>
          </p:nvPr>
        </p:nvSpPr>
        <p:spPr>
          <a:xfrm>
            <a:off x="428596" y="500042"/>
            <a:ext cx="8229600" cy="1143000"/>
          </a:xfrm>
        </p:spPr>
        <p:txBody>
          <a:bodyPr>
            <a:normAutofit fontScale="90000"/>
          </a:bodyPr>
          <a:lstStyle/>
          <a:p>
            <a:r>
              <a:rPr lang="tt-RU" sz="3700" b="1" i="1" dirty="0" smtClean="0">
                <a:solidFill>
                  <a:srgbClr val="0070C0"/>
                </a:solidFill>
                <a:latin typeface="Times New Roman" pitchFamily="18" charset="0"/>
                <a:cs typeface="Times New Roman" pitchFamily="18" charset="0"/>
              </a:rPr>
              <a:t/>
            </a:r>
            <a:br>
              <a:rPr lang="tt-RU" sz="3700" b="1" i="1" dirty="0" smtClean="0">
                <a:solidFill>
                  <a:srgbClr val="0070C0"/>
                </a:solidFill>
                <a:latin typeface="Times New Roman" pitchFamily="18" charset="0"/>
                <a:cs typeface="Times New Roman" pitchFamily="18" charset="0"/>
              </a:rPr>
            </a:br>
            <a:r>
              <a:rPr lang="tt-RU" sz="3700" b="1" i="1" dirty="0" smtClean="0">
                <a:solidFill>
                  <a:srgbClr val="0070C0"/>
                </a:solidFill>
                <a:latin typeface="Times New Roman" pitchFamily="18" charset="0"/>
                <a:cs typeface="Times New Roman" pitchFamily="18" charset="0"/>
              </a:rPr>
              <a:t>Елның  өченче темасы:</a:t>
            </a:r>
            <a:br>
              <a:rPr lang="tt-RU" sz="3700" b="1" i="1" dirty="0" smtClean="0">
                <a:solidFill>
                  <a:srgbClr val="0070C0"/>
                </a:solidFill>
                <a:latin typeface="Times New Roman" pitchFamily="18" charset="0"/>
                <a:cs typeface="Times New Roman" pitchFamily="18" charset="0"/>
              </a:rPr>
            </a:br>
            <a:r>
              <a:rPr lang="tt-RU" b="1" i="1" dirty="0" smtClean="0">
                <a:latin typeface="Times New Roman" pitchFamily="18" charset="0"/>
                <a:cs typeface="Times New Roman" pitchFamily="18" charset="0"/>
              </a:rPr>
              <a:t>     </a:t>
            </a:r>
            <a:r>
              <a:rPr lang="tt-RU" sz="3700" b="1" i="1" dirty="0" smtClean="0">
                <a:solidFill>
                  <a:srgbClr val="FF0000"/>
                </a:solidFill>
                <a:latin typeface="Times New Roman" pitchFamily="18" charset="0"/>
                <a:cs typeface="Times New Roman" pitchFamily="18" charset="0"/>
              </a:rPr>
              <a:t>“МИНЕМ  ТАТАРСТАНЫМ” </a:t>
            </a:r>
            <a:r>
              <a:rPr lang="ru-RU" sz="3700" dirty="0" smtClean="0">
                <a:latin typeface="Times New Roman" pitchFamily="18" charset="0"/>
                <a:cs typeface="Times New Roman" pitchFamily="18" charset="0"/>
              </a:rPr>
              <a:t/>
            </a:r>
            <a:br>
              <a:rPr lang="ru-RU" sz="3700" dirty="0" smtClean="0">
                <a:latin typeface="Times New Roman" pitchFamily="18" charset="0"/>
                <a:cs typeface="Times New Roman" pitchFamily="18" charset="0"/>
              </a:rPr>
            </a:br>
            <a:endParaRPr lang="ru-RU" sz="3700" dirty="0"/>
          </a:p>
        </p:txBody>
      </p:sp>
      <p:sp>
        <p:nvSpPr>
          <p:cNvPr id="3" name="Содержимое 2"/>
          <p:cNvSpPr>
            <a:spLocks noGrp="1"/>
          </p:cNvSpPr>
          <p:nvPr>
            <p:ph idx="1"/>
          </p:nvPr>
        </p:nvSpPr>
        <p:spPr/>
        <p:txBody>
          <a:bodyPr>
            <a:normAutofit fontScale="70000" lnSpcReduction="20000"/>
          </a:bodyPr>
          <a:lstStyle/>
          <a:p>
            <a:pPr>
              <a:buNone/>
            </a:pPr>
            <a:r>
              <a:rPr lang="tt-RU" b="1" i="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tt-RU" sz="2900" b="1" i="1" dirty="0" smtClean="0">
                <a:latin typeface="Times New Roman" pitchFamily="18" charset="0"/>
                <a:cs typeface="Times New Roman" pitchFamily="18" charset="0"/>
              </a:rPr>
              <a:t>Бурычлар: </a:t>
            </a:r>
            <a:endParaRPr lang="ru-RU" sz="2900" dirty="0" smtClean="0">
              <a:latin typeface="Times New Roman" pitchFamily="18" charset="0"/>
              <a:cs typeface="Times New Roman" pitchFamily="18" charset="0"/>
            </a:endParaRPr>
          </a:p>
          <a:p>
            <a:r>
              <a:rPr lang="tt-RU" sz="2900" b="1" i="1" dirty="0" smtClean="0">
                <a:latin typeface="Times New Roman" pitchFamily="18" charset="0"/>
                <a:cs typeface="Times New Roman" pitchFamily="18" charset="0"/>
              </a:rPr>
              <a:t>*Балалар  оешмасы  эшчәнлегендә  ирекле, аңлап  катнашуны  үстерү.</a:t>
            </a:r>
            <a:endParaRPr lang="ru-RU" sz="2900" dirty="0" smtClean="0">
              <a:latin typeface="Times New Roman" pitchFamily="18" charset="0"/>
              <a:cs typeface="Times New Roman" pitchFamily="18" charset="0"/>
            </a:endParaRPr>
          </a:p>
          <a:p>
            <a:r>
              <a:rPr lang="tt-RU" sz="2900" b="1" i="1" dirty="0" smtClean="0">
                <a:latin typeface="Times New Roman" pitchFamily="18" charset="0"/>
                <a:cs typeface="Times New Roman" pitchFamily="18" charset="0"/>
              </a:rPr>
              <a:t>*Республиканың  дәүләт символикаларын, уңышларын  өйрәнү.</a:t>
            </a:r>
            <a:endParaRPr lang="ru-RU" sz="2900" dirty="0" smtClean="0">
              <a:latin typeface="Times New Roman" pitchFamily="18" charset="0"/>
              <a:cs typeface="Times New Roman" pitchFamily="18" charset="0"/>
            </a:endParaRPr>
          </a:p>
          <a:p>
            <a:r>
              <a:rPr lang="tt-RU" sz="2900" b="1" i="1" dirty="0" smtClean="0">
                <a:latin typeface="Times New Roman" pitchFamily="18" charset="0"/>
                <a:cs typeface="Times New Roman" pitchFamily="18" charset="0"/>
              </a:rPr>
              <a:t>*Мәктәпнең  урта  яшьтәге  балалар  оешмасы  өчен  төзелгән программа  нигезендә  үткәреләсе  чараларда  катнашырга  әзерләү.</a:t>
            </a:r>
            <a:endParaRPr lang="ru-RU" sz="2900" dirty="0" smtClean="0">
              <a:latin typeface="Times New Roman" pitchFamily="18" charset="0"/>
              <a:cs typeface="Times New Roman" pitchFamily="18" charset="0"/>
            </a:endParaRPr>
          </a:p>
          <a:p>
            <a:pPr>
              <a:buNone/>
            </a:pPr>
            <a:r>
              <a:rPr lang="tt-RU" sz="2900" b="1" i="1" dirty="0" smtClean="0">
                <a:latin typeface="Times New Roman" pitchFamily="18" charset="0"/>
                <a:cs typeface="Times New Roman" pitchFamily="18" charset="0"/>
              </a:rPr>
              <a:t> </a:t>
            </a:r>
            <a:endParaRPr lang="ru-RU" sz="2900" dirty="0" smtClean="0">
              <a:latin typeface="Times New Roman" pitchFamily="18" charset="0"/>
              <a:cs typeface="Times New Roman" pitchFamily="18" charset="0"/>
            </a:endParaRPr>
          </a:p>
          <a:p>
            <a:r>
              <a:rPr lang="tt-RU" sz="2900" b="1" i="1" dirty="0" smtClean="0">
                <a:latin typeface="Times New Roman" pitchFamily="18" charset="0"/>
                <a:cs typeface="Times New Roman" pitchFamily="18" charset="0"/>
              </a:rPr>
              <a:t>“ТВБ нең Туган  көне”- 15-сентябрь</a:t>
            </a:r>
          </a:p>
          <a:p>
            <a:endParaRPr lang="tt-RU" sz="2900" b="1" i="1" dirty="0" smtClean="0">
              <a:latin typeface="Times New Roman" pitchFamily="18" charset="0"/>
              <a:cs typeface="Times New Roman" pitchFamily="18" charset="0"/>
            </a:endParaRPr>
          </a:p>
          <a:p>
            <a:r>
              <a:rPr lang="tt-RU" sz="2900" b="1" i="1" dirty="0" smtClean="0">
                <a:latin typeface="Times New Roman" pitchFamily="18" charset="0"/>
                <a:cs typeface="Times New Roman" pitchFamily="18" charset="0"/>
              </a:rPr>
              <a:t>“Минем  Татарстаным”-Уен-сәяхәт</a:t>
            </a:r>
            <a:endParaRPr lang="ru-RU" sz="2900" dirty="0" smtClean="0">
              <a:latin typeface="Times New Roman" pitchFamily="18" charset="0"/>
              <a:cs typeface="Times New Roman" pitchFamily="18" charset="0"/>
            </a:endParaRPr>
          </a:p>
          <a:p>
            <a:pPr>
              <a:buNone/>
            </a:pPr>
            <a:r>
              <a:rPr lang="tt-RU" sz="2900" b="1" i="1" dirty="0" smtClean="0">
                <a:latin typeface="Times New Roman" pitchFamily="18" charset="0"/>
                <a:cs typeface="Times New Roman" pitchFamily="18" charset="0"/>
              </a:rPr>
              <a:t> </a:t>
            </a:r>
            <a:endParaRPr lang="ru-RU" sz="2900" dirty="0" smtClean="0">
              <a:latin typeface="Times New Roman" pitchFamily="18" charset="0"/>
              <a:cs typeface="Times New Roman" pitchFamily="18" charset="0"/>
            </a:endParaRPr>
          </a:p>
          <a:p>
            <a:r>
              <a:rPr lang="tt-RU" sz="2900" b="1" i="1" dirty="0" smtClean="0">
                <a:latin typeface="Times New Roman" pitchFamily="18" charset="0"/>
                <a:cs typeface="Times New Roman" pitchFamily="18" charset="0"/>
              </a:rPr>
              <a:t>“Тукай   көне”- 26-апрель</a:t>
            </a:r>
            <a:endParaRPr lang="ru-RU" sz="29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hkola12.ucoz.com/Novosti/sm_full.jpg"/>
          <p:cNvPicPr>
            <a:picLocks noChangeAspect="1" noChangeArrowheads="1"/>
          </p:cNvPicPr>
          <p:nvPr/>
        </p:nvPicPr>
        <p:blipFill>
          <a:blip r:embed="rId2" cstate="print"/>
          <a:srcRect/>
          <a:stretch>
            <a:fillRect/>
          </a:stretch>
        </p:blipFill>
        <p:spPr bwMode="auto">
          <a:xfrm>
            <a:off x="4981575" y="2362200"/>
            <a:ext cx="4162425" cy="4495800"/>
          </a:xfrm>
          <a:prstGeom prst="rect">
            <a:avLst/>
          </a:prstGeom>
          <a:ln>
            <a:noFill/>
          </a:ln>
          <a:effectLst>
            <a:softEdge rad="112500"/>
          </a:effectLst>
        </p:spPr>
      </p:pic>
      <p:pic>
        <p:nvPicPr>
          <p:cNvPr id="27652" name="Picture 4" descr="http://lady.webnice.ru/blogs/bg/cloud/024.jpg"/>
          <p:cNvPicPr>
            <a:picLocks noChangeAspect="1" noChangeArrowheads="1"/>
          </p:cNvPicPr>
          <p:nvPr/>
        </p:nvPicPr>
        <p:blipFill>
          <a:blip r:embed="rId3" cstate="print"/>
          <a:srcRect/>
          <a:stretch>
            <a:fillRect/>
          </a:stretch>
        </p:blipFill>
        <p:spPr bwMode="auto">
          <a:xfrm>
            <a:off x="0" y="0"/>
            <a:ext cx="9144000" cy="6858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Заголовок 1"/>
          <p:cNvSpPr>
            <a:spLocks noGrp="1"/>
          </p:cNvSpPr>
          <p:nvPr>
            <p:ph type="title"/>
          </p:nvPr>
        </p:nvSpPr>
        <p:spPr>
          <a:xfrm>
            <a:off x="571472" y="571480"/>
            <a:ext cx="8229600" cy="1143000"/>
          </a:xfrm>
        </p:spPr>
        <p:txBody>
          <a:bodyPr>
            <a:normAutofit fontScale="90000"/>
          </a:bodyPr>
          <a:lstStyle/>
          <a:p>
            <a:r>
              <a:rPr lang="tt-RU" sz="3300" b="1" i="1" dirty="0" smtClean="0">
                <a:ln>
                  <a:solidFill>
                    <a:srgbClr val="FF0000"/>
                  </a:solidFill>
                </a:ln>
                <a:solidFill>
                  <a:srgbClr val="FFFF00"/>
                </a:solidFill>
                <a:latin typeface="Times New Roman" pitchFamily="18" charset="0"/>
                <a:cs typeface="Times New Roman" pitchFamily="18" charset="0"/>
              </a:rPr>
              <a:t>Елның  беренче  темасы:</a:t>
            </a:r>
            <a:r>
              <a:rPr lang="tt-RU" sz="2000" b="1" i="1" dirty="0" smtClean="0">
                <a:ln>
                  <a:solidFill>
                    <a:srgbClr val="FF0000"/>
                  </a:solidFill>
                </a:ln>
                <a:solidFill>
                  <a:srgbClr val="FFFF00"/>
                </a:solidFill>
                <a:latin typeface="Times New Roman" pitchFamily="18" charset="0"/>
                <a:cs typeface="Times New Roman" pitchFamily="18" charset="0"/>
              </a:rPr>
              <a:t/>
            </a:r>
            <a:br>
              <a:rPr lang="tt-RU" sz="2000" b="1" i="1" dirty="0" smtClean="0">
                <a:ln>
                  <a:solidFill>
                    <a:srgbClr val="FF0000"/>
                  </a:solidFill>
                </a:ln>
                <a:solidFill>
                  <a:srgbClr val="FFFF00"/>
                </a:solidFill>
                <a:latin typeface="Times New Roman" pitchFamily="18" charset="0"/>
                <a:cs typeface="Times New Roman" pitchFamily="18" charset="0"/>
              </a:rPr>
            </a:br>
            <a:r>
              <a:rPr lang="ru-RU" sz="3300" dirty="0" smtClean="0">
                <a:ln>
                  <a:solidFill>
                    <a:srgbClr val="FF0000"/>
                  </a:solidFill>
                </a:ln>
                <a:solidFill>
                  <a:srgbClr val="FFFF00"/>
                </a:solidFill>
              </a:rPr>
              <a:t/>
            </a:r>
            <a:br>
              <a:rPr lang="ru-RU" sz="3300" dirty="0" smtClean="0">
                <a:ln>
                  <a:solidFill>
                    <a:srgbClr val="FF0000"/>
                  </a:solidFill>
                </a:ln>
                <a:solidFill>
                  <a:srgbClr val="FFFF00"/>
                </a:solidFill>
              </a:rPr>
            </a:br>
            <a:r>
              <a:rPr lang="tt-RU" sz="3300" b="1" i="1" dirty="0" smtClean="0">
                <a:ln>
                  <a:solidFill>
                    <a:srgbClr val="FF0000"/>
                  </a:solidFill>
                </a:ln>
                <a:solidFill>
                  <a:srgbClr val="FFFF00"/>
                </a:solidFill>
              </a:rPr>
              <a:t>  “ГЕРОЙЛАРГА  ТИГЕЗЛӘНИК”</a:t>
            </a:r>
            <a:r>
              <a:rPr lang="ru-RU" sz="3300" dirty="0" smtClean="0">
                <a:ln>
                  <a:solidFill>
                    <a:srgbClr val="FF0000"/>
                  </a:solidFill>
                </a:ln>
                <a:solidFill>
                  <a:srgbClr val="FFFF00"/>
                </a:solidFill>
              </a:rPr>
              <a:t/>
            </a:r>
            <a:br>
              <a:rPr lang="ru-RU" sz="3300" dirty="0" smtClean="0">
                <a:ln>
                  <a:solidFill>
                    <a:srgbClr val="FF0000"/>
                  </a:solidFill>
                </a:ln>
                <a:solidFill>
                  <a:srgbClr val="FFFF00"/>
                </a:solidFill>
              </a:rPr>
            </a:br>
            <a:endParaRPr lang="ru-RU" sz="3300" dirty="0">
              <a:ln>
                <a:solidFill>
                  <a:srgbClr val="FF0000"/>
                </a:solidFill>
              </a:ln>
              <a:solidFill>
                <a:srgbClr val="FFFF00"/>
              </a:solidFill>
            </a:endParaRPr>
          </a:p>
        </p:txBody>
      </p:sp>
      <p:sp>
        <p:nvSpPr>
          <p:cNvPr id="3" name="Содержимое 2"/>
          <p:cNvSpPr>
            <a:spLocks noGrp="1"/>
          </p:cNvSpPr>
          <p:nvPr>
            <p:ph idx="1"/>
          </p:nvPr>
        </p:nvSpPr>
        <p:spPr/>
        <p:txBody>
          <a:bodyPr>
            <a:normAutofit fontScale="55000" lnSpcReduction="20000"/>
          </a:bodyPr>
          <a:lstStyle/>
          <a:p>
            <a:r>
              <a:rPr lang="tt-RU" b="1" i="1" dirty="0" smtClean="0">
                <a:latin typeface="Times New Roman" pitchFamily="18" charset="0"/>
                <a:cs typeface="Times New Roman" pitchFamily="18" charset="0"/>
              </a:rPr>
              <a:t>Бурычлар:</a:t>
            </a:r>
            <a:endParaRPr lang="ru-RU" dirty="0" smtClean="0">
              <a:latin typeface="Times New Roman" pitchFamily="18" charset="0"/>
              <a:cs typeface="Times New Roman" pitchFamily="18" charset="0"/>
            </a:endParaRPr>
          </a:p>
          <a:p>
            <a:r>
              <a:rPr lang="tt-RU" b="1" i="1" dirty="0" smtClean="0">
                <a:latin typeface="Times New Roman" pitchFamily="18" charset="0"/>
                <a:cs typeface="Times New Roman" pitchFamily="18" charset="0"/>
              </a:rPr>
              <a:t>*Үзеңә  һәм  башкаларга  файдалы эшне  планлаштырган  һәм  үткәргән  вакытта  мөстәкыйльлек  һәм  җаваплылык  хисе тәрбияләү.</a:t>
            </a:r>
            <a:endParaRPr lang="ru-RU" dirty="0" smtClean="0">
              <a:latin typeface="Times New Roman" pitchFamily="18" charset="0"/>
              <a:cs typeface="Times New Roman" pitchFamily="18" charset="0"/>
            </a:endParaRPr>
          </a:p>
          <a:p>
            <a:r>
              <a:rPr lang="tt-RU" b="1" i="1" dirty="0" smtClean="0">
                <a:latin typeface="Times New Roman" pitchFamily="18" charset="0"/>
                <a:cs typeface="Times New Roman" pitchFamily="18" charset="0"/>
              </a:rPr>
              <a:t>*Ватаныбыз  тарихын,  туган  илебезне  саклаучы  герой  якташларыбызны  белү.</a:t>
            </a:r>
            <a:endParaRPr lang="ru-RU" dirty="0" smtClean="0">
              <a:latin typeface="Times New Roman" pitchFamily="18" charset="0"/>
              <a:cs typeface="Times New Roman" pitchFamily="18" charset="0"/>
            </a:endParaRPr>
          </a:p>
          <a:p>
            <a:r>
              <a:rPr lang="tt-RU" b="1" i="1" dirty="0" smtClean="0">
                <a:latin typeface="Times New Roman" pitchFamily="18" charset="0"/>
                <a:cs typeface="Times New Roman" pitchFamily="18" charset="0"/>
              </a:rPr>
              <a:t>*Ватанны   саклауга  юнәлтелгән  патриотик  хисләр  тәрбияләү,  сугышчан  хәрәкәтләрдә  катнашучылар  белән таныштыру,  алар  турында  кайгырту.</a:t>
            </a:r>
            <a:endParaRPr lang="ru-RU" dirty="0" smtClean="0">
              <a:latin typeface="Times New Roman" pitchFamily="18" charset="0"/>
              <a:cs typeface="Times New Roman" pitchFamily="18" charset="0"/>
            </a:endParaRPr>
          </a:p>
          <a:p>
            <a:pPr>
              <a:buNone/>
            </a:pPr>
            <a:r>
              <a:rPr lang="tt-RU" b="1" i="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tt-RU" b="1" i="1" dirty="0" smtClean="0">
                <a:latin typeface="Times New Roman" pitchFamily="18" charset="0"/>
                <a:cs typeface="Times New Roman" pitchFamily="18" charset="0"/>
              </a:rPr>
              <a:t>“ТВБ нең  Туган  көне”-15-сентябрь</a:t>
            </a:r>
            <a:endParaRPr lang="ru-RU" dirty="0" smtClean="0">
              <a:latin typeface="Times New Roman" pitchFamily="18" charset="0"/>
              <a:cs typeface="Times New Roman" pitchFamily="18" charset="0"/>
            </a:endParaRPr>
          </a:p>
          <a:p>
            <a:pPr>
              <a:buNone/>
            </a:pPr>
            <a:r>
              <a:rPr lang="tt-RU" b="1" i="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tt-RU" b="1" i="1" dirty="0" smtClean="0">
                <a:latin typeface="Times New Roman" pitchFamily="18" charset="0"/>
                <a:cs typeface="Times New Roman" pitchFamily="18" charset="0"/>
              </a:rPr>
              <a:t>“Бердәмлек  көне”-4-ноябрь</a:t>
            </a:r>
            <a:endParaRPr lang="ru-RU" dirty="0" smtClean="0">
              <a:latin typeface="Times New Roman" pitchFamily="18" charset="0"/>
              <a:cs typeface="Times New Roman" pitchFamily="18" charset="0"/>
            </a:endParaRPr>
          </a:p>
          <a:p>
            <a:pPr>
              <a:buNone/>
            </a:pPr>
            <a:r>
              <a:rPr lang="tt-RU" b="1" i="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tt-RU" b="1" i="1" dirty="0" smtClean="0">
                <a:latin typeface="Times New Roman" pitchFamily="18" charset="0"/>
                <a:cs typeface="Times New Roman" pitchFamily="18" charset="0"/>
              </a:rPr>
              <a:t>“Сугышчан-интернационалистлар   көне”- 15-февраль</a:t>
            </a:r>
            <a:endParaRPr lang="ru-RU" dirty="0" smtClean="0">
              <a:latin typeface="Times New Roman" pitchFamily="18" charset="0"/>
              <a:cs typeface="Times New Roman" pitchFamily="18" charset="0"/>
            </a:endParaRPr>
          </a:p>
          <a:p>
            <a:pPr>
              <a:buNone/>
            </a:pPr>
            <a:r>
              <a:rPr lang="tt-RU" b="1" i="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tt-RU" b="1" i="1" dirty="0" smtClean="0">
                <a:latin typeface="Times New Roman" pitchFamily="18" charset="0"/>
                <a:cs typeface="Times New Roman" pitchFamily="18" charset="0"/>
              </a:rPr>
              <a:t>“Бөек  Җиңү  көне”-9-май</a:t>
            </a:r>
            <a:endParaRPr lang="ru-RU"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lady.webnice.ru/blogs/bg/cloud/024.jpg"/>
          <p:cNvPicPr>
            <a:picLocks noChangeAspect="1" noChangeArrowheads="1"/>
          </p:cNvPicPr>
          <p:nvPr/>
        </p:nvPicPr>
        <p:blipFill>
          <a:blip r:embed="rId2" cstate="print"/>
          <a:srcRect/>
          <a:stretch>
            <a:fillRect/>
          </a:stretch>
        </p:blipFill>
        <p:spPr bwMode="auto">
          <a:xfrm>
            <a:off x="0" y="0"/>
            <a:ext cx="9144000" cy="6858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Заголовок 1"/>
          <p:cNvSpPr>
            <a:spLocks noGrp="1"/>
          </p:cNvSpPr>
          <p:nvPr>
            <p:ph type="title"/>
          </p:nvPr>
        </p:nvSpPr>
        <p:spPr/>
        <p:txBody>
          <a:bodyPr>
            <a:normAutofit fontScale="90000"/>
          </a:bodyPr>
          <a:lstStyle/>
          <a:p>
            <a:r>
              <a:rPr lang="tt-RU" sz="3300" b="1" i="1" dirty="0" smtClean="0">
                <a:latin typeface="Times New Roman" pitchFamily="18" charset="0"/>
                <a:cs typeface="Times New Roman" pitchFamily="18" charset="0"/>
              </a:rPr>
              <a:t/>
            </a:r>
            <a:br>
              <a:rPr lang="tt-RU" sz="3300" b="1" i="1" dirty="0" smtClean="0">
                <a:latin typeface="Times New Roman" pitchFamily="18" charset="0"/>
                <a:cs typeface="Times New Roman" pitchFamily="18" charset="0"/>
              </a:rPr>
            </a:br>
            <a:r>
              <a:rPr lang="tt-RU" sz="3300" b="1" i="1" dirty="0" smtClean="0">
                <a:ln>
                  <a:solidFill>
                    <a:srgbClr val="FF0000"/>
                  </a:solidFill>
                </a:ln>
                <a:solidFill>
                  <a:srgbClr val="FFFF00"/>
                </a:solidFill>
                <a:latin typeface="Times New Roman" pitchFamily="18" charset="0"/>
                <a:cs typeface="Times New Roman" pitchFamily="18" charset="0"/>
              </a:rPr>
              <a:t>Елның  икенче  темасы:</a:t>
            </a:r>
            <a:r>
              <a:rPr lang="tt-RU" sz="2000" b="1" i="1" dirty="0" smtClean="0">
                <a:ln>
                  <a:solidFill>
                    <a:srgbClr val="FF0000"/>
                  </a:solidFill>
                </a:ln>
                <a:solidFill>
                  <a:srgbClr val="FFFF00"/>
                </a:solidFill>
                <a:latin typeface="Times New Roman" pitchFamily="18" charset="0"/>
                <a:cs typeface="Times New Roman" pitchFamily="18" charset="0"/>
              </a:rPr>
              <a:t/>
            </a:r>
            <a:br>
              <a:rPr lang="tt-RU" sz="2000" b="1" i="1" dirty="0" smtClean="0">
                <a:ln>
                  <a:solidFill>
                    <a:srgbClr val="FF0000"/>
                  </a:solidFill>
                </a:ln>
                <a:solidFill>
                  <a:srgbClr val="FFFF00"/>
                </a:solidFill>
                <a:latin typeface="Times New Roman" pitchFamily="18" charset="0"/>
                <a:cs typeface="Times New Roman" pitchFamily="18" charset="0"/>
              </a:rPr>
            </a:br>
            <a:r>
              <a:rPr lang="ru-RU" sz="3300" dirty="0" smtClean="0">
                <a:ln>
                  <a:solidFill>
                    <a:srgbClr val="FF0000"/>
                  </a:solidFill>
                </a:ln>
                <a:solidFill>
                  <a:srgbClr val="FFFF00"/>
                </a:solidFill>
                <a:latin typeface="Times New Roman" pitchFamily="18" charset="0"/>
                <a:cs typeface="Times New Roman" pitchFamily="18" charset="0"/>
              </a:rPr>
              <a:t/>
            </a:r>
            <a:br>
              <a:rPr lang="ru-RU" sz="3300" dirty="0" smtClean="0">
                <a:ln>
                  <a:solidFill>
                    <a:srgbClr val="FF0000"/>
                  </a:solidFill>
                </a:ln>
                <a:solidFill>
                  <a:srgbClr val="FFFF00"/>
                </a:solidFill>
                <a:latin typeface="Times New Roman" pitchFamily="18" charset="0"/>
                <a:cs typeface="Times New Roman" pitchFamily="18" charset="0"/>
              </a:rPr>
            </a:br>
            <a:r>
              <a:rPr lang="tt-RU" sz="3300" b="1" i="1" dirty="0" smtClean="0">
                <a:ln>
                  <a:solidFill>
                    <a:srgbClr val="FF0000"/>
                  </a:solidFill>
                </a:ln>
                <a:solidFill>
                  <a:srgbClr val="FFFF00"/>
                </a:solidFill>
                <a:latin typeface="Times New Roman" pitchFamily="18" charset="0"/>
                <a:cs typeface="Times New Roman" pitchFamily="18" charset="0"/>
              </a:rPr>
              <a:t>   “ИГЕЛЕК  КЫЛУЧЫЛАР  ИЛЕ”</a:t>
            </a:r>
            <a:r>
              <a:rPr lang="ru-RU" sz="3300" dirty="0" smtClean="0">
                <a:ln>
                  <a:solidFill>
                    <a:srgbClr val="FF0000"/>
                  </a:solidFill>
                </a:ln>
                <a:solidFill>
                  <a:srgbClr val="FFFF00"/>
                </a:solidFill>
                <a:latin typeface="Times New Roman" pitchFamily="18" charset="0"/>
                <a:cs typeface="Times New Roman" pitchFamily="18" charset="0"/>
              </a:rPr>
              <a:t/>
            </a:r>
            <a:br>
              <a:rPr lang="ru-RU" sz="3300" dirty="0" smtClean="0">
                <a:ln>
                  <a:solidFill>
                    <a:srgbClr val="FF0000"/>
                  </a:solidFill>
                </a:ln>
                <a:solidFill>
                  <a:srgbClr val="FFFF00"/>
                </a:solidFill>
                <a:latin typeface="Times New Roman" pitchFamily="18" charset="0"/>
                <a:cs typeface="Times New Roman" pitchFamily="18" charset="0"/>
              </a:rPr>
            </a:br>
            <a:endParaRPr lang="ru-RU" sz="3300" dirty="0">
              <a:ln>
                <a:solidFill>
                  <a:srgbClr val="FF0000"/>
                </a:solidFill>
              </a:ln>
              <a:solidFill>
                <a:srgbClr val="FFFF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229600" cy="4757758"/>
          </a:xfrm>
        </p:spPr>
        <p:txBody>
          <a:bodyPr>
            <a:normAutofit fontScale="25000" lnSpcReduction="20000"/>
          </a:bodyPr>
          <a:lstStyle/>
          <a:p>
            <a:pPr>
              <a:buNone/>
            </a:pPr>
            <a:r>
              <a:rPr lang="tt-RU" b="1" i="1" dirty="0" smtClean="0"/>
              <a:t> </a:t>
            </a:r>
            <a:endParaRPr lang="ru-RU" dirty="0" smtClean="0"/>
          </a:p>
          <a:p>
            <a:r>
              <a:rPr lang="tt-RU" sz="7200" b="1" i="1" dirty="0" smtClean="0">
                <a:latin typeface="Times New Roman" pitchFamily="18" charset="0"/>
                <a:cs typeface="Times New Roman" pitchFamily="18" charset="0"/>
              </a:rPr>
              <a:t>Бурычлар:</a:t>
            </a:r>
            <a:endParaRPr lang="ru-RU" sz="7200" dirty="0" smtClean="0">
              <a:latin typeface="Times New Roman" pitchFamily="18" charset="0"/>
              <a:cs typeface="Times New Roman" pitchFamily="18" charset="0"/>
            </a:endParaRPr>
          </a:p>
          <a:p>
            <a:r>
              <a:rPr lang="tt-RU" sz="7200" b="1" i="1" dirty="0" smtClean="0">
                <a:latin typeface="Times New Roman" pitchFamily="18" charset="0"/>
                <a:cs typeface="Times New Roman" pitchFamily="18" charset="0"/>
              </a:rPr>
              <a:t>*Укучыларның  иҗтимагый  активлык-ларын  үстерү,  тирә-юньдәгеләргә  ярдәм  итүгә  өйрәтү.</a:t>
            </a:r>
            <a:endParaRPr lang="ru-RU" sz="7200" dirty="0" smtClean="0">
              <a:latin typeface="Times New Roman" pitchFamily="18" charset="0"/>
              <a:cs typeface="Times New Roman" pitchFamily="18" charset="0"/>
            </a:endParaRPr>
          </a:p>
          <a:p>
            <a:r>
              <a:rPr lang="tt-RU" sz="7200" b="1" i="1" dirty="0" smtClean="0">
                <a:latin typeface="Times New Roman" pitchFamily="18" charset="0"/>
                <a:cs typeface="Times New Roman" pitchFamily="18" charset="0"/>
              </a:rPr>
              <a:t>*Россиядә  кайгырту  һәм  мәрхәмәтлелек  традицияләрен  үстерү  һәм  саклау.</a:t>
            </a:r>
            <a:endParaRPr lang="ru-RU" sz="7200" dirty="0" smtClean="0">
              <a:latin typeface="Times New Roman" pitchFamily="18" charset="0"/>
              <a:cs typeface="Times New Roman" pitchFamily="18" charset="0"/>
            </a:endParaRPr>
          </a:p>
          <a:p>
            <a:r>
              <a:rPr lang="tt-RU" sz="7200" b="1" i="1" dirty="0" smtClean="0">
                <a:latin typeface="Times New Roman" pitchFamily="18" charset="0"/>
                <a:cs typeface="Times New Roman" pitchFamily="18" charset="0"/>
              </a:rPr>
              <a:t>*Бер  чорда  яшәгән  буыннарның  бер-берләренә   ярдәм  итүнең  әһәмиятлелеген  аңлату.</a:t>
            </a:r>
            <a:endParaRPr lang="ru-RU" sz="7200" dirty="0" smtClean="0">
              <a:latin typeface="Times New Roman" pitchFamily="18" charset="0"/>
              <a:cs typeface="Times New Roman" pitchFamily="18" charset="0"/>
            </a:endParaRPr>
          </a:p>
          <a:p>
            <a:pPr>
              <a:buNone/>
            </a:pPr>
            <a:r>
              <a:rPr lang="tt-RU" sz="7200" b="1" i="1" dirty="0" smtClean="0">
                <a:latin typeface="Times New Roman" pitchFamily="18" charset="0"/>
                <a:cs typeface="Times New Roman" pitchFamily="18" charset="0"/>
              </a:rPr>
              <a:t> </a:t>
            </a:r>
            <a:endParaRPr lang="ru-RU" sz="7200" dirty="0" smtClean="0">
              <a:latin typeface="Times New Roman" pitchFamily="18" charset="0"/>
              <a:cs typeface="Times New Roman" pitchFamily="18" charset="0"/>
            </a:endParaRPr>
          </a:p>
          <a:p>
            <a:r>
              <a:rPr lang="tt-RU" sz="7200" b="1" i="1" dirty="0" smtClean="0">
                <a:latin typeface="Times New Roman" pitchFamily="18" charset="0"/>
                <a:cs typeface="Times New Roman" pitchFamily="18" charset="0"/>
              </a:rPr>
              <a:t>“ТВБ  нең  Туган  көне”-15-сентябрь</a:t>
            </a:r>
            <a:endParaRPr lang="ru-RU" sz="7200" dirty="0" smtClean="0">
              <a:latin typeface="Times New Roman" pitchFamily="18" charset="0"/>
              <a:cs typeface="Times New Roman" pitchFamily="18" charset="0"/>
            </a:endParaRPr>
          </a:p>
          <a:p>
            <a:pPr>
              <a:buNone/>
            </a:pPr>
            <a:r>
              <a:rPr lang="tt-RU" sz="7200" b="1" i="1" dirty="0" smtClean="0">
                <a:latin typeface="Times New Roman" pitchFamily="18" charset="0"/>
                <a:cs typeface="Times New Roman" pitchFamily="18" charset="0"/>
              </a:rPr>
              <a:t> </a:t>
            </a:r>
            <a:endParaRPr lang="ru-RU" sz="7200" dirty="0" smtClean="0">
              <a:latin typeface="Times New Roman" pitchFamily="18" charset="0"/>
              <a:cs typeface="Times New Roman" pitchFamily="18" charset="0"/>
            </a:endParaRPr>
          </a:p>
          <a:p>
            <a:r>
              <a:rPr lang="tt-RU" sz="7200" b="1" i="1" dirty="0" smtClean="0">
                <a:latin typeface="Times New Roman" pitchFamily="18" charset="0"/>
                <a:cs typeface="Times New Roman" pitchFamily="18" charset="0"/>
              </a:rPr>
              <a:t>“Әбиләр  һәм  бабайлар  көне”-1-октябрь</a:t>
            </a:r>
            <a:endParaRPr lang="ru-RU" sz="7200" dirty="0" smtClean="0">
              <a:latin typeface="Times New Roman" pitchFamily="18" charset="0"/>
              <a:cs typeface="Times New Roman" pitchFamily="18" charset="0"/>
            </a:endParaRPr>
          </a:p>
          <a:p>
            <a:pPr>
              <a:buNone/>
            </a:pPr>
            <a:r>
              <a:rPr lang="tt-RU" sz="7200" b="1" i="1" dirty="0" smtClean="0">
                <a:latin typeface="Times New Roman" pitchFamily="18" charset="0"/>
                <a:cs typeface="Times New Roman" pitchFamily="18" charset="0"/>
              </a:rPr>
              <a:t> </a:t>
            </a:r>
            <a:endParaRPr lang="ru-RU" sz="7200" dirty="0" smtClean="0">
              <a:latin typeface="Times New Roman" pitchFamily="18" charset="0"/>
              <a:cs typeface="Times New Roman" pitchFamily="18" charset="0"/>
            </a:endParaRPr>
          </a:p>
          <a:p>
            <a:r>
              <a:rPr lang="tt-RU" sz="7200" b="1" i="1" dirty="0" smtClean="0">
                <a:latin typeface="Times New Roman" pitchFamily="18" charset="0"/>
                <a:cs typeface="Times New Roman" pitchFamily="18" charset="0"/>
              </a:rPr>
              <a:t>“Мәрхәмәтлелек  көне”- 22-декабрь</a:t>
            </a:r>
            <a:endParaRPr lang="ru-RU" sz="7200" dirty="0" smtClean="0">
              <a:latin typeface="Times New Roman" pitchFamily="18" charset="0"/>
              <a:cs typeface="Times New Roman" pitchFamily="18" charset="0"/>
            </a:endParaRPr>
          </a:p>
          <a:p>
            <a:pPr>
              <a:buNone/>
            </a:pPr>
            <a:r>
              <a:rPr lang="tt-RU" sz="7200" b="1" i="1" dirty="0" smtClean="0">
                <a:latin typeface="Times New Roman" pitchFamily="18" charset="0"/>
                <a:cs typeface="Times New Roman" pitchFamily="18" charset="0"/>
              </a:rPr>
              <a:t> </a:t>
            </a:r>
            <a:endParaRPr lang="ru-RU" sz="7200" dirty="0" smtClean="0">
              <a:latin typeface="Times New Roman" pitchFamily="18" charset="0"/>
              <a:cs typeface="Times New Roman" pitchFamily="18" charset="0"/>
            </a:endParaRPr>
          </a:p>
          <a:p>
            <a:r>
              <a:rPr lang="tt-RU" sz="7200" b="1" i="1" dirty="0" smtClean="0">
                <a:latin typeface="Times New Roman" pitchFamily="18" charset="0"/>
                <a:cs typeface="Times New Roman" pitchFamily="18" charset="0"/>
              </a:rPr>
              <a:t>“Җир  көне”- 22-апрель</a:t>
            </a:r>
            <a:endParaRPr lang="ru-RU" sz="7200" dirty="0" smtClean="0">
              <a:latin typeface="Times New Roman" pitchFamily="18" charset="0"/>
              <a:cs typeface="Times New Roman" pitchFamily="18" charset="0"/>
            </a:endParaRPr>
          </a:p>
          <a:p>
            <a:pPr>
              <a:buNone/>
            </a:pPr>
            <a:r>
              <a:rPr lang="tt-RU" sz="7200" b="1" i="1" dirty="0" smtClean="0">
                <a:latin typeface="Times New Roman" pitchFamily="18" charset="0"/>
                <a:cs typeface="Times New Roman" pitchFamily="18" charset="0"/>
              </a:rPr>
              <a:t> </a:t>
            </a:r>
            <a:endParaRPr lang="ru-RU" sz="7200" dirty="0" smtClean="0">
              <a:latin typeface="Times New Roman" pitchFamily="18" charset="0"/>
              <a:cs typeface="Times New Roman" pitchFamily="18" charset="0"/>
            </a:endParaRPr>
          </a:p>
          <a:p>
            <a:r>
              <a:rPr lang="tt-RU" sz="7200" b="1" i="1" dirty="0" smtClean="0">
                <a:latin typeface="Times New Roman" pitchFamily="18" charset="0"/>
                <a:cs typeface="Times New Roman" pitchFamily="18" charset="0"/>
              </a:rPr>
              <a:t>“Балалар  оешмасы  көне”-19-май</a:t>
            </a:r>
            <a:endParaRPr lang="ru-RU" sz="7200" dirty="0" smtClean="0">
              <a:latin typeface="Times New Roman" pitchFamily="18" charset="0"/>
              <a:cs typeface="Times New Roman" pitchFamily="18" charset="0"/>
            </a:endParaRPr>
          </a:p>
          <a:p>
            <a:pPr>
              <a:buNone/>
            </a:pPr>
            <a:r>
              <a:rPr lang="tt-RU" sz="7200" b="1" i="1" dirty="0" smtClean="0">
                <a:latin typeface="Times New Roman" pitchFamily="18" charset="0"/>
                <a:cs typeface="Times New Roman" pitchFamily="18" charset="0"/>
              </a:rPr>
              <a:t> </a:t>
            </a:r>
            <a:endParaRPr lang="ru-RU" sz="72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lady.webnice.ru/blogs/bg/cloud/024.jpg"/>
          <p:cNvPicPr>
            <a:picLocks noChangeAspect="1" noChangeArrowheads="1"/>
          </p:cNvPicPr>
          <p:nvPr/>
        </p:nvPicPr>
        <p:blipFill>
          <a:blip r:embed="rId2" cstate="print"/>
          <a:srcRect/>
          <a:stretch>
            <a:fillRect/>
          </a:stretch>
        </p:blipFill>
        <p:spPr bwMode="auto">
          <a:xfrm>
            <a:off x="0" y="0"/>
            <a:ext cx="9144000" cy="6858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Заголовок 1"/>
          <p:cNvSpPr>
            <a:spLocks noGrp="1"/>
          </p:cNvSpPr>
          <p:nvPr>
            <p:ph type="title"/>
          </p:nvPr>
        </p:nvSpPr>
        <p:spPr>
          <a:xfrm>
            <a:off x="500034" y="428604"/>
            <a:ext cx="8229600" cy="1143000"/>
          </a:xfrm>
        </p:spPr>
        <p:txBody>
          <a:bodyPr>
            <a:normAutofit fontScale="90000"/>
          </a:bodyPr>
          <a:lstStyle/>
          <a:p>
            <a:r>
              <a:rPr lang="tt-RU" sz="3300" b="1" i="1" dirty="0" smtClean="0">
                <a:ln>
                  <a:solidFill>
                    <a:srgbClr val="FF0000"/>
                  </a:solidFill>
                </a:ln>
                <a:solidFill>
                  <a:srgbClr val="FFFF00"/>
                </a:solidFill>
                <a:latin typeface="Times New Roman" pitchFamily="18" charset="0"/>
                <a:cs typeface="Times New Roman" pitchFamily="18" charset="0"/>
              </a:rPr>
              <a:t>Елның  өченче  темасы:</a:t>
            </a:r>
            <a:br>
              <a:rPr lang="tt-RU" sz="3300" b="1" i="1" dirty="0" smtClean="0">
                <a:ln>
                  <a:solidFill>
                    <a:srgbClr val="FF0000"/>
                  </a:solidFill>
                </a:ln>
                <a:solidFill>
                  <a:srgbClr val="FFFF00"/>
                </a:solidFill>
                <a:latin typeface="Times New Roman" pitchFamily="18" charset="0"/>
                <a:cs typeface="Times New Roman" pitchFamily="18" charset="0"/>
              </a:rPr>
            </a:br>
            <a:r>
              <a:rPr lang="tt-RU" sz="3300" b="1" i="1" dirty="0" smtClean="0">
                <a:ln>
                  <a:solidFill>
                    <a:srgbClr val="FF0000"/>
                  </a:solidFill>
                </a:ln>
                <a:solidFill>
                  <a:srgbClr val="FFFF00"/>
                </a:solidFill>
                <a:latin typeface="Times New Roman" pitchFamily="18" charset="0"/>
                <a:cs typeface="Times New Roman" pitchFamily="18" charset="0"/>
              </a:rPr>
              <a:t> </a:t>
            </a:r>
            <a:r>
              <a:rPr lang="ru-RU" sz="3300" dirty="0" smtClean="0">
                <a:ln>
                  <a:solidFill>
                    <a:srgbClr val="FF0000"/>
                  </a:solidFill>
                </a:ln>
                <a:solidFill>
                  <a:srgbClr val="FFFF00"/>
                </a:solidFill>
                <a:latin typeface="Times New Roman" pitchFamily="18" charset="0"/>
                <a:cs typeface="Times New Roman" pitchFamily="18" charset="0"/>
              </a:rPr>
              <a:t/>
            </a:r>
            <a:br>
              <a:rPr lang="ru-RU" sz="3300" dirty="0" smtClean="0">
                <a:ln>
                  <a:solidFill>
                    <a:srgbClr val="FF0000"/>
                  </a:solidFill>
                </a:ln>
                <a:solidFill>
                  <a:srgbClr val="FFFF00"/>
                </a:solidFill>
                <a:latin typeface="Times New Roman" pitchFamily="18" charset="0"/>
                <a:cs typeface="Times New Roman" pitchFamily="18" charset="0"/>
              </a:rPr>
            </a:br>
            <a:r>
              <a:rPr lang="tt-RU" sz="3300" b="1" i="1" dirty="0" smtClean="0">
                <a:ln>
                  <a:solidFill>
                    <a:srgbClr val="FF0000"/>
                  </a:solidFill>
                </a:ln>
                <a:solidFill>
                  <a:srgbClr val="FFFF00"/>
                </a:solidFill>
                <a:latin typeface="Times New Roman" pitchFamily="18" charset="0"/>
                <a:cs typeface="Times New Roman" pitchFamily="18" charset="0"/>
              </a:rPr>
              <a:t>   “БЕЗНЕ  БӨЕК  ЭШЛӘР  КӨТӘ!”</a:t>
            </a:r>
            <a:r>
              <a:rPr lang="ru-RU" sz="3300" dirty="0" smtClean="0">
                <a:solidFill>
                  <a:srgbClr val="FFFF00"/>
                </a:solidFill>
                <a:latin typeface="Times New Roman" pitchFamily="18" charset="0"/>
                <a:cs typeface="Times New Roman" pitchFamily="18" charset="0"/>
              </a:rPr>
              <a:t/>
            </a:r>
            <a:br>
              <a:rPr lang="ru-RU" sz="3300" dirty="0" smtClean="0">
                <a:solidFill>
                  <a:srgbClr val="FFFF00"/>
                </a:solidFill>
                <a:latin typeface="Times New Roman" pitchFamily="18" charset="0"/>
                <a:cs typeface="Times New Roman" pitchFamily="18" charset="0"/>
              </a:rPr>
            </a:br>
            <a:endParaRPr lang="ru-RU" sz="3300" dirty="0">
              <a:solidFill>
                <a:srgbClr val="FFFF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Autofit/>
          </a:bodyPr>
          <a:lstStyle/>
          <a:p>
            <a:r>
              <a:rPr lang="tt-RU" sz="1800" b="1" i="1" dirty="0" smtClean="0">
                <a:latin typeface="Times New Roman" pitchFamily="18" charset="0"/>
                <a:cs typeface="Times New Roman" pitchFamily="18" charset="0"/>
              </a:rPr>
              <a:t>Бурычлар:</a:t>
            </a:r>
            <a:endParaRPr lang="ru-RU" sz="1800" dirty="0" smtClean="0">
              <a:latin typeface="Times New Roman" pitchFamily="18" charset="0"/>
              <a:cs typeface="Times New Roman" pitchFamily="18" charset="0"/>
            </a:endParaRPr>
          </a:p>
          <a:p>
            <a:r>
              <a:rPr lang="tt-RU" sz="1800" b="1" i="1" dirty="0" smtClean="0">
                <a:latin typeface="Times New Roman" pitchFamily="18" charset="0"/>
                <a:cs typeface="Times New Roman" pitchFamily="18" charset="0"/>
              </a:rPr>
              <a:t>*Россиянең  яшь  гражданнары,  булачак  укучыларга  статусны  аңлауда ярдәм итү.</a:t>
            </a:r>
            <a:endParaRPr lang="ru-RU" sz="1800" dirty="0" smtClean="0">
              <a:latin typeface="Times New Roman" pitchFamily="18" charset="0"/>
              <a:cs typeface="Times New Roman" pitchFamily="18" charset="0"/>
            </a:endParaRPr>
          </a:p>
          <a:p>
            <a:r>
              <a:rPr lang="tt-RU" sz="1800" b="1" i="1" dirty="0" smtClean="0">
                <a:latin typeface="Times New Roman" pitchFamily="18" charset="0"/>
                <a:cs typeface="Times New Roman" pitchFamily="18" charset="0"/>
              </a:rPr>
              <a:t>*Россия  дәүләтчелеге  нигезләре  белән  таныштыру.</a:t>
            </a:r>
            <a:endParaRPr lang="ru-RU" sz="1800" dirty="0" smtClean="0">
              <a:latin typeface="Times New Roman" pitchFamily="18" charset="0"/>
              <a:cs typeface="Times New Roman" pitchFamily="18" charset="0"/>
            </a:endParaRPr>
          </a:p>
          <a:p>
            <a:r>
              <a:rPr lang="tt-RU" sz="1800" b="1" i="1" dirty="0" smtClean="0">
                <a:latin typeface="Times New Roman" pitchFamily="18" charset="0"/>
                <a:cs typeface="Times New Roman" pitchFamily="18" charset="0"/>
              </a:rPr>
              <a:t>*Укучыларны  илнең  үсешен,  иҗтимагый-экономик  мәсьәләләрен,проблемаларын  чишү  юлларын эзләүгә  җәлеп  итү,  җәмгыятьтә  үз  урынын  табарга  өйрәтү.</a:t>
            </a:r>
            <a:endParaRPr lang="ru-RU" sz="1800" dirty="0" smtClean="0">
              <a:latin typeface="Times New Roman" pitchFamily="18" charset="0"/>
              <a:cs typeface="Times New Roman" pitchFamily="18" charset="0"/>
            </a:endParaRPr>
          </a:p>
          <a:p>
            <a:pPr>
              <a:buNone/>
            </a:pPr>
            <a:endParaRPr lang="tt-RU" sz="1800" b="1" i="1" dirty="0" smtClean="0">
              <a:latin typeface="Times New Roman" pitchFamily="18" charset="0"/>
              <a:cs typeface="Times New Roman" pitchFamily="18" charset="0"/>
            </a:endParaRPr>
          </a:p>
          <a:p>
            <a:r>
              <a:rPr lang="tt-RU" sz="1800" b="1" i="1" dirty="0" smtClean="0">
                <a:latin typeface="Times New Roman" pitchFamily="18" charset="0"/>
                <a:cs typeface="Times New Roman" pitchFamily="18" charset="0"/>
              </a:rPr>
              <a:t> “Туган  көнең  белән Варис”-15-сентябрь</a:t>
            </a:r>
            <a:endParaRPr lang="ru-RU" sz="1800" dirty="0" smtClean="0">
              <a:latin typeface="Times New Roman" pitchFamily="18" charset="0"/>
              <a:cs typeface="Times New Roman" pitchFamily="18" charset="0"/>
            </a:endParaRPr>
          </a:p>
          <a:p>
            <a:r>
              <a:rPr lang="tt-RU" sz="1800" b="1" i="1" dirty="0" smtClean="0">
                <a:latin typeface="Times New Roman" pitchFamily="18" charset="0"/>
                <a:cs typeface="Times New Roman" pitchFamily="18" charset="0"/>
              </a:rPr>
              <a:t> “Бердәмлек  көне”-4-ноябрь</a:t>
            </a:r>
            <a:endParaRPr lang="ru-RU" sz="1800" dirty="0" smtClean="0">
              <a:latin typeface="Times New Roman" pitchFamily="18" charset="0"/>
              <a:cs typeface="Times New Roman" pitchFamily="18" charset="0"/>
            </a:endParaRPr>
          </a:p>
          <a:p>
            <a:r>
              <a:rPr lang="tt-RU" sz="1800" b="1" i="1" dirty="0" smtClean="0">
                <a:latin typeface="Times New Roman" pitchFamily="18" charset="0"/>
                <a:cs typeface="Times New Roman" pitchFamily="18" charset="0"/>
              </a:rPr>
              <a:t> “Бала  хокуклары конвенциясе  кабул  ителгән  көн”-20-ноябрь</a:t>
            </a:r>
            <a:endParaRPr lang="ru-RU" sz="1800" dirty="0" smtClean="0">
              <a:latin typeface="Times New Roman" pitchFamily="18" charset="0"/>
              <a:cs typeface="Times New Roman" pitchFamily="18" charset="0"/>
            </a:endParaRPr>
          </a:p>
          <a:p>
            <a:r>
              <a:rPr lang="tt-RU" sz="1800" b="1" i="1" dirty="0" smtClean="0">
                <a:latin typeface="Times New Roman" pitchFamily="18" charset="0"/>
                <a:cs typeface="Times New Roman" pitchFamily="18" charset="0"/>
              </a:rPr>
              <a:t> “ГТукай туган көн”-26-апрель</a:t>
            </a:r>
            <a:endParaRPr lang="ru-RU" sz="1800" dirty="0" smtClean="0">
              <a:latin typeface="Times New Roman" pitchFamily="18" charset="0"/>
              <a:cs typeface="Times New Roman" pitchFamily="18" charset="0"/>
            </a:endParaRPr>
          </a:p>
          <a:p>
            <a:r>
              <a:rPr lang="tt-RU" sz="1800" b="1" i="1" dirty="0" smtClean="0">
                <a:latin typeface="Times New Roman" pitchFamily="18" charset="0"/>
                <a:cs typeface="Times New Roman" pitchFamily="18" charset="0"/>
              </a:rPr>
              <a:t> “Илкүләм гаилә  көне”-15-май</a:t>
            </a:r>
            <a:endParaRPr lang="ru-RU" sz="1800" dirty="0" smtClean="0">
              <a:latin typeface="Times New Roman" pitchFamily="18" charset="0"/>
              <a:cs typeface="Times New Roman" pitchFamily="18" charset="0"/>
            </a:endParaRPr>
          </a:p>
          <a:p>
            <a:pPr>
              <a:buNone/>
            </a:pPr>
            <a:r>
              <a:rPr lang="tt-RU" sz="1800" b="1" i="1"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mp;Pcy;&amp;lcy;&amp;acy;&amp;kcy;&amp;acy;&amp;tcy;&amp;icy;&amp;kcy;&amp;icy; - &amp;pcy;&amp;lcy;&amp;acy;&amp;kcy;&amp;acy;&amp;tcy;&amp;ycy;, &amp;scy;&amp;tcy;&amp;iecy;&amp;ncy;&amp;gcy;&amp;acy;&amp;zcy;&amp;iecy;&amp;tcy;&amp;ycy;, &amp;gcy;&amp;icy;&amp;rcy;&amp;lcy;&amp;yacy;&amp;ncy;&amp;dcy;&amp;ycy; - &amp;Fcy;&amp;ocy;&amp;ncy;&amp;ycy;"/>
          <p:cNvPicPr>
            <a:picLocks noChangeAspect="1" noChangeArrowheads="1"/>
          </p:cNvPicPr>
          <p:nvPr/>
        </p:nvPicPr>
        <p:blipFill>
          <a:blip r:embed="rId3" cstate="print"/>
          <a:srcRect/>
          <a:stretch>
            <a:fillRect/>
          </a:stretch>
        </p:blipFill>
        <p:spPr bwMode="auto">
          <a:xfrm>
            <a:off x="0" y="0"/>
            <a:ext cx="9144000" cy="6858000"/>
          </a:xfrm>
          <a:prstGeom prst="rect">
            <a:avLst/>
          </a:prstGeom>
          <a:ln w="88900" cap="sq" cmpd="thickThin">
            <a:solidFill>
              <a:srgbClr val="000000"/>
            </a:solidFill>
            <a:prstDash val="solid"/>
            <a:miter lim="800000"/>
          </a:ln>
          <a:effectLst>
            <a:innerShdw blurRad="76200">
              <a:srgbClr val="000000"/>
            </a:innerShdw>
          </a:effectLst>
        </p:spPr>
      </p:pic>
      <p:sp>
        <p:nvSpPr>
          <p:cNvPr id="2" name="Заголовок 1"/>
          <p:cNvSpPr>
            <a:spLocks noGrp="1"/>
          </p:cNvSpPr>
          <p:nvPr>
            <p:ph type="title"/>
          </p:nvPr>
        </p:nvSpPr>
        <p:spPr>
          <a:xfrm>
            <a:off x="3571836" y="0"/>
            <a:ext cx="5572164" cy="2143140"/>
          </a:xfrm>
        </p:spPr>
        <p:txBody>
          <a:bodyPr>
            <a:normAutofit/>
          </a:bodyPr>
          <a:lstStyle/>
          <a:p>
            <a:r>
              <a:rPr lang="tt-RU"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КАРЛЫГАЧНЫҢ </a:t>
            </a:r>
            <a:br>
              <a:rPr lang="tt-RU"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tt-RU"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“ТУГАН ЯК” </a:t>
            </a:r>
            <a:br>
              <a:rPr lang="tt-RU"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tt-RU"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БУЙЛАП СӘЯХӘТЕ</a:t>
            </a:r>
            <a:endParaRPr lang="ru-RU"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357158" y="857232"/>
            <a:ext cx="1785950" cy="677108"/>
          </a:xfrm>
          <a:prstGeom prst="rect">
            <a:avLst/>
          </a:prstGeom>
          <a:noFill/>
        </p:spPr>
        <p:txBody>
          <a:bodyPr wrap="square" rtlCol="0">
            <a:spAutoFit/>
          </a:bodyPr>
          <a:lstStyle/>
          <a:p>
            <a:pPr algn="ctr"/>
            <a:r>
              <a:rPr lang="ru-RU" sz="1400" b="1" dirty="0" smtClean="0">
                <a:solidFill>
                  <a:srgbClr val="C00000"/>
                </a:solidFill>
              </a:rPr>
              <a:t>Сентябрь</a:t>
            </a:r>
          </a:p>
          <a:p>
            <a:pPr algn="ctr"/>
            <a:r>
              <a:rPr lang="ru-RU" sz="1200" b="1" dirty="0" err="1" smtClean="0">
                <a:solidFill>
                  <a:srgbClr val="002060"/>
                </a:solidFill>
              </a:rPr>
              <a:t>«Хезмәткә—хөрмәт» айлыгы</a:t>
            </a:r>
            <a:endParaRPr lang="ru-RU" sz="1200" b="1" dirty="0">
              <a:solidFill>
                <a:srgbClr val="002060"/>
              </a:solidFill>
            </a:endParaRPr>
          </a:p>
        </p:txBody>
      </p:sp>
      <p:pic>
        <p:nvPicPr>
          <p:cNvPr id="3076" name="Picture 4" descr="http://school70nn.ru/downloads/pereklichki.png"/>
          <p:cNvPicPr>
            <a:picLocks noChangeAspect="1" noChangeArrowheads="1"/>
          </p:cNvPicPr>
          <p:nvPr/>
        </p:nvPicPr>
        <p:blipFill>
          <a:blip r:embed="rId4" cstate="print"/>
          <a:srcRect/>
          <a:stretch>
            <a:fillRect/>
          </a:stretch>
        </p:blipFill>
        <p:spPr bwMode="auto">
          <a:xfrm>
            <a:off x="1571604" y="2571744"/>
            <a:ext cx="2071702" cy="1523984"/>
          </a:xfrm>
          <a:prstGeom prst="rect">
            <a:avLst/>
          </a:prstGeom>
          <a:noFill/>
        </p:spPr>
      </p:pic>
      <p:sp>
        <p:nvSpPr>
          <p:cNvPr id="7" name="TextBox 6"/>
          <p:cNvSpPr txBox="1"/>
          <p:nvPr/>
        </p:nvSpPr>
        <p:spPr>
          <a:xfrm>
            <a:off x="1928794" y="2000240"/>
            <a:ext cx="1757211" cy="677108"/>
          </a:xfrm>
          <a:prstGeom prst="rect">
            <a:avLst/>
          </a:prstGeom>
          <a:noFill/>
        </p:spPr>
        <p:txBody>
          <a:bodyPr wrap="none" rtlCol="0">
            <a:spAutoFit/>
          </a:bodyPr>
          <a:lstStyle/>
          <a:p>
            <a:pPr algn="ctr"/>
            <a:r>
              <a:rPr lang="tt-RU" sz="1400" b="1" dirty="0" smtClean="0">
                <a:solidFill>
                  <a:srgbClr val="C00000"/>
                </a:solidFill>
              </a:rPr>
              <a:t>Октябрь</a:t>
            </a:r>
          </a:p>
          <a:p>
            <a:pPr algn="ctr"/>
            <a:r>
              <a:rPr lang="tt-RU" sz="1200" b="1" dirty="0" smtClean="0"/>
              <a:t>“Әдәплеләр шәһәре” </a:t>
            </a:r>
          </a:p>
          <a:p>
            <a:pPr algn="ctr"/>
            <a:r>
              <a:rPr lang="tt-RU" sz="1200" b="1" dirty="0" smtClean="0"/>
              <a:t>айлыгы</a:t>
            </a:r>
            <a:endParaRPr lang="ru-RU" sz="1200" b="1" dirty="0"/>
          </a:p>
        </p:txBody>
      </p:sp>
      <p:pic>
        <p:nvPicPr>
          <p:cNvPr id="3078" name="Picture 6" descr="http://img.ladies.zp.ua/thumbs/2013-06/13/qtw7cx6mn4n0610y6qoz0yrwk.png"/>
          <p:cNvPicPr>
            <a:picLocks noChangeAspect="1" noChangeArrowheads="1"/>
          </p:cNvPicPr>
          <p:nvPr/>
        </p:nvPicPr>
        <p:blipFill>
          <a:blip r:embed="rId5" cstate="print"/>
          <a:srcRect/>
          <a:stretch>
            <a:fillRect/>
          </a:stretch>
        </p:blipFill>
        <p:spPr bwMode="auto">
          <a:xfrm>
            <a:off x="500034" y="1643050"/>
            <a:ext cx="1500198" cy="1143009"/>
          </a:xfrm>
          <a:prstGeom prst="rect">
            <a:avLst/>
          </a:prstGeom>
          <a:noFill/>
        </p:spPr>
      </p:pic>
      <p:pic>
        <p:nvPicPr>
          <p:cNvPr id="3080" name="Picture 8" descr="http://reklamasevproduction.s3.amazonaws.com/advt_photo/225158/%D0%B4%D0%BE%D0%BC%D0%B8%D0%BA-%D0%B4%D0%BB%D1%8F-%D0%BA%D1%83%D0%BA%D0%BB%D0%BE.png"/>
          <p:cNvPicPr>
            <a:picLocks noChangeAspect="1" noChangeArrowheads="1"/>
          </p:cNvPicPr>
          <p:nvPr/>
        </p:nvPicPr>
        <p:blipFill>
          <a:blip r:embed="rId6" cstate="print"/>
          <a:srcRect/>
          <a:stretch>
            <a:fillRect/>
          </a:stretch>
        </p:blipFill>
        <p:spPr bwMode="auto">
          <a:xfrm>
            <a:off x="357158" y="4572008"/>
            <a:ext cx="1643074" cy="1489034"/>
          </a:xfrm>
          <a:prstGeom prst="rect">
            <a:avLst/>
          </a:prstGeom>
          <a:noFill/>
        </p:spPr>
      </p:pic>
      <p:sp>
        <p:nvSpPr>
          <p:cNvPr id="10" name="TextBox 9"/>
          <p:cNvSpPr txBox="1"/>
          <p:nvPr/>
        </p:nvSpPr>
        <p:spPr>
          <a:xfrm>
            <a:off x="428596" y="3643314"/>
            <a:ext cx="1357322" cy="677108"/>
          </a:xfrm>
          <a:prstGeom prst="rect">
            <a:avLst/>
          </a:prstGeom>
          <a:noFill/>
        </p:spPr>
        <p:txBody>
          <a:bodyPr wrap="square" rtlCol="0">
            <a:spAutoFit/>
          </a:bodyPr>
          <a:lstStyle/>
          <a:p>
            <a:pPr algn="ctr"/>
            <a:r>
              <a:rPr lang="tt-RU" sz="1400" b="1" dirty="0" smtClean="0">
                <a:solidFill>
                  <a:srgbClr val="C00000"/>
                </a:solidFill>
              </a:rPr>
              <a:t>Ноябрь</a:t>
            </a:r>
          </a:p>
          <a:p>
            <a:pPr algn="ctr"/>
            <a:r>
              <a:rPr lang="tt-RU" sz="1200" b="1" dirty="0" smtClean="0">
                <a:solidFill>
                  <a:schemeClr val="tx1">
                    <a:lumMod val="95000"/>
                    <a:lumOff val="5000"/>
                  </a:schemeClr>
                </a:solidFill>
              </a:rPr>
              <a:t>“Минем өй” айлыгы</a:t>
            </a:r>
            <a:endParaRPr lang="ru-RU" sz="1200" b="1" dirty="0">
              <a:solidFill>
                <a:schemeClr val="tx1">
                  <a:lumMod val="95000"/>
                  <a:lumOff val="5000"/>
                </a:schemeClr>
              </a:solidFill>
            </a:endParaRPr>
          </a:p>
        </p:txBody>
      </p:sp>
      <p:pic>
        <p:nvPicPr>
          <p:cNvPr id="3084" name="Picture 12" descr="http://vteremke.ucoz.ru/img/1_cvetik-semicvetik.jpg"/>
          <p:cNvPicPr>
            <a:picLocks noChangeAspect="1" noChangeArrowheads="1"/>
          </p:cNvPicPr>
          <p:nvPr/>
        </p:nvPicPr>
        <p:blipFill>
          <a:blip r:embed="rId7" cstate="print"/>
          <a:srcRect t="26087"/>
          <a:stretch>
            <a:fillRect/>
          </a:stretch>
        </p:blipFill>
        <p:spPr bwMode="auto">
          <a:xfrm>
            <a:off x="2000232" y="5072074"/>
            <a:ext cx="1928826" cy="1785926"/>
          </a:xfrm>
          <a:prstGeom prst="ellipse">
            <a:avLst/>
          </a:prstGeom>
          <a:ln>
            <a:noFill/>
          </a:ln>
          <a:effectLst>
            <a:softEdge rad="112500"/>
          </a:effectLst>
        </p:spPr>
      </p:pic>
      <p:sp>
        <p:nvSpPr>
          <p:cNvPr id="13" name="TextBox 12"/>
          <p:cNvSpPr txBox="1"/>
          <p:nvPr/>
        </p:nvSpPr>
        <p:spPr>
          <a:xfrm>
            <a:off x="2143108" y="4357694"/>
            <a:ext cx="1770035" cy="677108"/>
          </a:xfrm>
          <a:prstGeom prst="rect">
            <a:avLst/>
          </a:prstGeom>
          <a:noFill/>
        </p:spPr>
        <p:txBody>
          <a:bodyPr wrap="none" rtlCol="0">
            <a:spAutoFit/>
          </a:bodyPr>
          <a:lstStyle/>
          <a:p>
            <a:pPr algn="ctr"/>
            <a:r>
              <a:rPr lang="tt-RU" sz="1400" b="1" dirty="0" smtClean="0">
                <a:solidFill>
                  <a:srgbClr val="C00000"/>
                </a:solidFill>
              </a:rPr>
              <a:t>Декабрь</a:t>
            </a:r>
          </a:p>
          <a:p>
            <a:pPr algn="ctr"/>
            <a:r>
              <a:rPr lang="tt-RU" sz="1200" b="1" dirty="0" smtClean="0"/>
              <a:t>“Хыял һәм фантазия”</a:t>
            </a:r>
          </a:p>
          <a:p>
            <a:pPr algn="ctr"/>
            <a:r>
              <a:rPr lang="tt-RU" sz="1200" b="1" dirty="0" smtClean="0"/>
              <a:t>айлыгы</a:t>
            </a:r>
            <a:endParaRPr lang="ru-RU" sz="1200" b="1" dirty="0"/>
          </a:p>
        </p:txBody>
      </p:sp>
      <p:sp>
        <p:nvSpPr>
          <p:cNvPr id="15" name="TextBox 14"/>
          <p:cNvSpPr txBox="1"/>
          <p:nvPr/>
        </p:nvSpPr>
        <p:spPr>
          <a:xfrm>
            <a:off x="5000628" y="4286256"/>
            <a:ext cx="184731" cy="369332"/>
          </a:xfrm>
          <a:prstGeom prst="rect">
            <a:avLst/>
          </a:prstGeom>
          <a:noFill/>
        </p:spPr>
        <p:txBody>
          <a:bodyPr wrap="none" rtlCol="0">
            <a:spAutoFit/>
          </a:bodyPr>
          <a:lstStyle/>
          <a:p>
            <a:endParaRPr lang="ru-RU" dirty="0"/>
          </a:p>
        </p:txBody>
      </p:sp>
      <p:pic>
        <p:nvPicPr>
          <p:cNvPr id="3090" name="Picture 18" descr="http://www.gorodstrannik.ru/sites/default/files/news-images/015e69e417992c63104cc0f5ec1fd4b1.jpg"/>
          <p:cNvPicPr>
            <a:picLocks noChangeAspect="1" noChangeArrowheads="1"/>
          </p:cNvPicPr>
          <p:nvPr/>
        </p:nvPicPr>
        <p:blipFill>
          <a:blip r:embed="rId8" cstate="print"/>
          <a:srcRect t="23810" r="25926"/>
          <a:stretch>
            <a:fillRect/>
          </a:stretch>
        </p:blipFill>
        <p:spPr bwMode="auto">
          <a:xfrm>
            <a:off x="3286116" y="2857496"/>
            <a:ext cx="2286016" cy="1928827"/>
          </a:xfrm>
          <a:prstGeom prst="ellipse">
            <a:avLst/>
          </a:prstGeom>
          <a:ln>
            <a:noFill/>
          </a:ln>
          <a:effectLst>
            <a:softEdge rad="112500"/>
          </a:effectLst>
        </p:spPr>
      </p:pic>
      <p:sp>
        <p:nvSpPr>
          <p:cNvPr id="18" name="TextBox 17"/>
          <p:cNvSpPr txBox="1"/>
          <p:nvPr/>
        </p:nvSpPr>
        <p:spPr>
          <a:xfrm>
            <a:off x="3571868" y="2500306"/>
            <a:ext cx="1815049" cy="677108"/>
          </a:xfrm>
          <a:prstGeom prst="rect">
            <a:avLst/>
          </a:prstGeom>
          <a:noFill/>
        </p:spPr>
        <p:txBody>
          <a:bodyPr wrap="none" rtlCol="0">
            <a:spAutoFit/>
          </a:bodyPr>
          <a:lstStyle/>
          <a:p>
            <a:pPr algn="ctr"/>
            <a:r>
              <a:rPr lang="tt-RU" sz="1400" b="1" dirty="0" smtClean="0">
                <a:solidFill>
                  <a:srgbClr val="C00000"/>
                </a:solidFill>
              </a:rPr>
              <a:t>Январь</a:t>
            </a:r>
          </a:p>
          <a:p>
            <a:pPr algn="ctr"/>
            <a:r>
              <a:rPr lang="tt-RU" sz="1200" b="1" dirty="0" smtClean="0"/>
              <a:t>“Табигать кочагында”</a:t>
            </a:r>
          </a:p>
          <a:p>
            <a:pPr algn="ctr"/>
            <a:r>
              <a:rPr lang="tt-RU" sz="1200" b="1" dirty="0" smtClean="0"/>
              <a:t>айлыгы</a:t>
            </a:r>
            <a:endParaRPr lang="ru-RU" sz="1200" b="1" dirty="0"/>
          </a:p>
        </p:txBody>
      </p:sp>
      <p:pic>
        <p:nvPicPr>
          <p:cNvPr id="3092" name="Picture 20" descr="http://images.myshared.ru/6/770005/slide_1.jpg"/>
          <p:cNvPicPr>
            <a:picLocks noChangeAspect="1" noChangeArrowheads="1"/>
          </p:cNvPicPr>
          <p:nvPr/>
        </p:nvPicPr>
        <p:blipFill>
          <a:blip r:embed="rId9" cstate="print"/>
          <a:srcRect l="11251" t="16750" r="7013" b="18164"/>
          <a:stretch>
            <a:fillRect/>
          </a:stretch>
        </p:blipFill>
        <p:spPr bwMode="auto">
          <a:xfrm>
            <a:off x="4500562" y="5214926"/>
            <a:ext cx="2357454" cy="1643074"/>
          </a:xfrm>
          <a:prstGeom prst="ellipse">
            <a:avLst/>
          </a:prstGeom>
          <a:ln>
            <a:noFill/>
          </a:ln>
          <a:effectLst>
            <a:softEdge rad="112500"/>
          </a:effectLst>
        </p:spPr>
      </p:pic>
      <p:sp>
        <p:nvSpPr>
          <p:cNvPr id="20" name="TextBox 19"/>
          <p:cNvSpPr txBox="1"/>
          <p:nvPr/>
        </p:nvSpPr>
        <p:spPr>
          <a:xfrm>
            <a:off x="4357686" y="4572008"/>
            <a:ext cx="2218556" cy="677108"/>
          </a:xfrm>
          <a:prstGeom prst="rect">
            <a:avLst/>
          </a:prstGeom>
          <a:noFill/>
        </p:spPr>
        <p:txBody>
          <a:bodyPr wrap="none" rtlCol="0">
            <a:spAutoFit/>
          </a:bodyPr>
          <a:lstStyle/>
          <a:p>
            <a:pPr algn="ctr"/>
            <a:r>
              <a:rPr lang="tt-RU" sz="1400" b="1" dirty="0" smtClean="0">
                <a:solidFill>
                  <a:srgbClr val="C00000"/>
                </a:solidFill>
              </a:rPr>
              <a:t>Февраль</a:t>
            </a:r>
          </a:p>
          <a:p>
            <a:pPr algn="ctr"/>
            <a:r>
              <a:rPr lang="tt-RU" sz="1200" b="1" dirty="0" smtClean="0"/>
              <a:t>“Сәламәтлек мәйданчыгы” </a:t>
            </a:r>
          </a:p>
          <a:p>
            <a:pPr algn="ctr"/>
            <a:r>
              <a:rPr lang="tt-RU" sz="1200" b="1" dirty="0" smtClean="0"/>
              <a:t>айлыгы</a:t>
            </a:r>
            <a:endParaRPr lang="ru-RU" sz="1200" b="1" dirty="0"/>
          </a:p>
        </p:txBody>
      </p:sp>
      <p:pic>
        <p:nvPicPr>
          <p:cNvPr id="3094" name="Picture 22" descr="http://www.downvids.net/video/bestimages/img-the-wizard-of-oz-blackpool-north-pier-summer-season-2013-336.jpg"/>
          <p:cNvPicPr>
            <a:picLocks noChangeAspect="1" noChangeArrowheads="1"/>
          </p:cNvPicPr>
          <p:nvPr/>
        </p:nvPicPr>
        <p:blipFill>
          <a:blip r:embed="rId10" cstate="print"/>
          <a:srcRect/>
          <a:stretch>
            <a:fillRect/>
          </a:stretch>
        </p:blipFill>
        <p:spPr bwMode="auto">
          <a:xfrm>
            <a:off x="6857984" y="5429240"/>
            <a:ext cx="2286016" cy="1428760"/>
          </a:xfrm>
          <a:prstGeom prst="ellipse">
            <a:avLst/>
          </a:prstGeom>
          <a:ln>
            <a:noFill/>
          </a:ln>
          <a:effectLst>
            <a:softEdge rad="112500"/>
          </a:effectLst>
        </p:spPr>
      </p:pic>
      <p:sp>
        <p:nvSpPr>
          <p:cNvPr id="22" name="TextBox 21"/>
          <p:cNvSpPr txBox="1"/>
          <p:nvPr/>
        </p:nvSpPr>
        <p:spPr>
          <a:xfrm>
            <a:off x="7143768" y="5286388"/>
            <a:ext cx="1873782" cy="677108"/>
          </a:xfrm>
          <a:prstGeom prst="rect">
            <a:avLst/>
          </a:prstGeom>
          <a:noFill/>
        </p:spPr>
        <p:txBody>
          <a:bodyPr wrap="none" rtlCol="0">
            <a:spAutoFit/>
          </a:bodyPr>
          <a:lstStyle/>
          <a:p>
            <a:pPr algn="ctr"/>
            <a:r>
              <a:rPr lang="tt-RU" sz="1400" b="1" dirty="0" smtClean="0">
                <a:solidFill>
                  <a:srgbClr val="C00000"/>
                </a:solidFill>
              </a:rPr>
              <a:t>Март</a:t>
            </a:r>
          </a:p>
          <a:p>
            <a:pPr algn="ctr"/>
            <a:r>
              <a:rPr lang="tt-RU" sz="1200" b="1" dirty="0" smtClean="0"/>
              <a:t>“Матурлыкта кунакта”</a:t>
            </a:r>
          </a:p>
          <a:p>
            <a:pPr algn="ctr"/>
            <a:r>
              <a:rPr lang="tt-RU" sz="1200" b="1" dirty="0" smtClean="0"/>
              <a:t>айлыгы</a:t>
            </a:r>
            <a:endParaRPr lang="ru-RU" sz="1200" b="1" dirty="0"/>
          </a:p>
        </p:txBody>
      </p:sp>
      <p:pic>
        <p:nvPicPr>
          <p:cNvPr id="3096" name="Picture 24" descr="http://www.forchel.ru/uploads/posts/2011-04/1302028262_bezkol.gif"/>
          <p:cNvPicPr>
            <a:picLocks noChangeAspect="1" noChangeArrowheads="1"/>
          </p:cNvPicPr>
          <p:nvPr/>
        </p:nvPicPr>
        <p:blipFill>
          <a:blip r:embed="rId11" cstate="print"/>
          <a:srcRect/>
          <a:stretch>
            <a:fillRect/>
          </a:stretch>
        </p:blipFill>
        <p:spPr bwMode="auto">
          <a:xfrm>
            <a:off x="5500694" y="2857496"/>
            <a:ext cx="1209648" cy="1359717"/>
          </a:xfrm>
          <a:prstGeom prst="rect">
            <a:avLst/>
          </a:prstGeom>
          <a:noFill/>
        </p:spPr>
      </p:pic>
      <p:sp>
        <p:nvSpPr>
          <p:cNvPr id="24" name="TextBox 23"/>
          <p:cNvSpPr txBox="1"/>
          <p:nvPr/>
        </p:nvSpPr>
        <p:spPr>
          <a:xfrm>
            <a:off x="4500562" y="2000240"/>
            <a:ext cx="2679643" cy="677108"/>
          </a:xfrm>
          <a:prstGeom prst="rect">
            <a:avLst/>
          </a:prstGeom>
          <a:noFill/>
        </p:spPr>
        <p:txBody>
          <a:bodyPr wrap="none" rtlCol="0">
            <a:spAutoFit/>
          </a:bodyPr>
          <a:lstStyle/>
          <a:p>
            <a:pPr algn="ctr"/>
            <a:r>
              <a:rPr lang="tt-RU" sz="1400" b="1" dirty="0" smtClean="0">
                <a:solidFill>
                  <a:srgbClr val="C00000"/>
                </a:solidFill>
              </a:rPr>
              <a:t>Апрель</a:t>
            </a:r>
          </a:p>
          <a:p>
            <a:pPr algn="ctr"/>
            <a:r>
              <a:rPr lang="tt-RU" sz="1200" b="1" dirty="0" smtClean="0"/>
              <a:t> Өч күзле король патшалыгында”</a:t>
            </a:r>
          </a:p>
          <a:p>
            <a:pPr algn="ctr"/>
            <a:r>
              <a:rPr lang="tt-RU" sz="1200" b="1" dirty="0" smtClean="0"/>
              <a:t>айлыгы</a:t>
            </a:r>
            <a:endParaRPr lang="ru-RU" sz="1200" b="1" dirty="0"/>
          </a:p>
        </p:txBody>
      </p:sp>
      <p:pic>
        <p:nvPicPr>
          <p:cNvPr id="3098" name="Picture 26" descr="http://www.playcast.ru/uploads/2014/09/26/9977945.png"/>
          <p:cNvPicPr>
            <a:picLocks noChangeAspect="1" noChangeArrowheads="1"/>
          </p:cNvPicPr>
          <p:nvPr/>
        </p:nvPicPr>
        <p:blipFill>
          <a:blip r:embed="rId12" cstate="print"/>
          <a:srcRect/>
          <a:stretch>
            <a:fillRect/>
          </a:stretch>
        </p:blipFill>
        <p:spPr bwMode="auto">
          <a:xfrm>
            <a:off x="7000892" y="2714620"/>
            <a:ext cx="1881186" cy="2233610"/>
          </a:xfrm>
          <a:prstGeom prst="rect">
            <a:avLst/>
          </a:prstGeom>
          <a:noFill/>
        </p:spPr>
      </p:pic>
      <p:sp>
        <p:nvSpPr>
          <p:cNvPr id="26" name="TextBox 25"/>
          <p:cNvSpPr txBox="1"/>
          <p:nvPr/>
        </p:nvSpPr>
        <p:spPr>
          <a:xfrm>
            <a:off x="6858016" y="2214554"/>
            <a:ext cx="2194640" cy="677108"/>
          </a:xfrm>
          <a:prstGeom prst="rect">
            <a:avLst/>
          </a:prstGeom>
          <a:noFill/>
        </p:spPr>
        <p:txBody>
          <a:bodyPr wrap="none" rtlCol="0">
            <a:spAutoFit/>
          </a:bodyPr>
          <a:lstStyle/>
          <a:p>
            <a:pPr algn="ctr"/>
            <a:r>
              <a:rPr lang="tt-RU" sz="1400" b="1" dirty="0" smtClean="0">
                <a:solidFill>
                  <a:srgbClr val="C00000"/>
                </a:solidFill>
              </a:rPr>
              <a:t>Май</a:t>
            </a:r>
          </a:p>
          <a:p>
            <a:pPr algn="ctr"/>
            <a:r>
              <a:rPr lang="tt-RU" sz="1200" b="1" dirty="0" smtClean="0"/>
              <a:t>“Каникуллар ярымутравы”</a:t>
            </a:r>
          </a:p>
          <a:p>
            <a:pPr algn="ctr"/>
            <a:r>
              <a:rPr lang="tt-RU" sz="1200" b="1" dirty="0" smtClean="0"/>
              <a:t>айлыгы</a:t>
            </a:r>
            <a:endParaRPr lang="ru-RU" sz="1200" b="1" dirty="0"/>
          </a:p>
        </p:txBody>
      </p:sp>
      <p:cxnSp>
        <p:nvCxnSpPr>
          <p:cNvPr id="29" name="Прямая со стрелкой 28"/>
          <p:cNvCxnSpPr/>
          <p:nvPr/>
        </p:nvCxnSpPr>
        <p:spPr>
          <a:xfrm>
            <a:off x="1714480" y="1357298"/>
            <a:ext cx="1071570" cy="71438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3" name="Прямая со стрелкой 32"/>
          <p:cNvCxnSpPr/>
          <p:nvPr/>
        </p:nvCxnSpPr>
        <p:spPr>
          <a:xfrm rot="10800000" flipV="1">
            <a:off x="1142976" y="2500306"/>
            <a:ext cx="1285884" cy="114300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7" name="Прямая со стрелкой 36"/>
          <p:cNvCxnSpPr/>
          <p:nvPr/>
        </p:nvCxnSpPr>
        <p:spPr>
          <a:xfrm>
            <a:off x="1500166" y="3857628"/>
            <a:ext cx="1143008" cy="642942"/>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43" name="Прямая со стрелкой 42"/>
          <p:cNvCxnSpPr/>
          <p:nvPr/>
        </p:nvCxnSpPr>
        <p:spPr>
          <a:xfrm rot="5400000" flipH="1" flipV="1">
            <a:off x="2964645" y="3250405"/>
            <a:ext cx="1285884" cy="107157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47" name="Прямая со стрелкой 46"/>
          <p:cNvCxnSpPr/>
          <p:nvPr/>
        </p:nvCxnSpPr>
        <p:spPr>
          <a:xfrm rot="16200000" flipH="1">
            <a:off x="4000496" y="3286124"/>
            <a:ext cx="1500198" cy="121444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53" name="Прямая со стрелкой 52"/>
          <p:cNvCxnSpPr/>
          <p:nvPr/>
        </p:nvCxnSpPr>
        <p:spPr>
          <a:xfrm>
            <a:off x="6000760" y="5000636"/>
            <a:ext cx="1857388" cy="42862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57" name="Прямая со стрелкой 56"/>
          <p:cNvCxnSpPr/>
          <p:nvPr/>
        </p:nvCxnSpPr>
        <p:spPr>
          <a:xfrm rot="16200000" flipV="1">
            <a:off x="5679289" y="3178967"/>
            <a:ext cx="2786082" cy="157163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61" name="Прямая со стрелкой 60"/>
          <p:cNvCxnSpPr/>
          <p:nvPr/>
        </p:nvCxnSpPr>
        <p:spPr>
          <a:xfrm flipV="1">
            <a:off x="6286512" y="2357430"/>
            <a:ext cx="1357322" cy="21431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amp;Gcy;&amp;ocy;&amp;lcy;&amp;ucy;&amp;bcy;&amp;ocy;&amp;jcy; &amp;acy;&amp;bcy;&amp;scy;&amp;tcy;&amp;rcy;&amp;acy;&amp;kcy;&amp;tcy;&amp;ncy;&amp;ycy;&amp;jcy; &amp;fcy;&amp;ocy;&amp;ncy; / &amp;Acy;&amp;bcy;&amp;scy;&amp;tcy;&amp;rcy;&amp;acy;&amp;kcy;&amp;tcy;&amp;ncy;&amp;ycy;&amp;iecy; / &amp;Ocy;&amp;bcy;&amp;ocy;&amp;icy; &amp;ncy;&amp;acy; &amp;rcy;&amp;acy;&amp;bcy;&amp;ocy;&amp;chcy;&amp;icy;&amp;jcy; &amp;scy;&amp;tcy;&amp;ocy;&amp;lcy;, iPhone, iPad"/>
          <p:cNvPicPr>
            <a:picLocks noChangeAspect="1" noChangeArrowheads="1"/>
          </p:cNvPicPr>
          <p:nvPr/>
        </p:nvPicPr>
        <p:blipFill>
          <a:blip r:embed="rId2" cstate="print"/>
          <a:srcRect/>
          <a:stretch>
            <a:fillRect/>
          </a:stretch>
        </p:blipFill>
        <p:spPr bwMode="auto">
          <a:xfrm>
            <a:off x="0" y="0"/>
            <a:ext cx="9144000" cy="6858000"/>
          </a:xfrm>
          <a:prstGeom prst="roundRect">
            <a:avLst>
              <a:gd name="adj" fmla="val 4167"/>
            </a:avLst>
          </a:prstGeom>
          <a:solidFill>
            <a:srgbClr val="FFFFFF"/>
          </a:solidFill>
          <a:ln w="76200" cap="sq">
            <a:solidFill>
              <a:srgbClr val="C00000"/>
            </a:solidFill>
            <a:miter lim="800000"/>
          </a:ln>
          <a:effectLst>
            <a:innerShdw blurRad="114300">
              <a:prstClr val="black"/>
            </a:inn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8436" name="Picture 4" descr="&amp;Gcy;&amp;ocy;&amp;lcy;&amp;ucy;&amp;bcy;&amp;ocy;&amp;jcy; &amp;acy;&amp;bcy;&amp;scy;&amp;tcy;&amp;rcy;&amp;acy;&amp;kcy;&amp;tcy;&amp;ncy;&amp;ycy;&amp;jcy; &amp;fcy;&amp;ocy;&amp;ncy; / &amp;Acy;&amp;bcy;&amp;scy;&amp;tcy;&amp;rcy;&amp;acy;&amp;kcy;&amp;tcy;&amp;ncy;&amp;ycy;&amp;iecy; / &amp;Ocy;&amp;bcy;&amp;ocy;&amp;icy; &amp;ncy;&amp;acy; &amp;rcy;&amp;acy;&amp;bcy;&amp;ocy;&amp;chcy;&amp;icy;&amp;jcy; &amp;scy;&amp;tcy;&amp;ocy;&amp;lcy;, iPhone, iPad"/>
          <p:cNvPicPr>
            <a:picLocks noChangeAspect="1" noChangeArrowheads="1"/>
          </p:cNvPicPr>
          <p:nvPr/>
        </p:nvPicPr>
        <p:blipFill>
          <a:blip r:embed="rId3" cstate="print"/>
          <a:srcRect/>
          <a:stretch>
            <a:fillRect/>
          </a:stretch>
        </p:blipFill>
        <p:spPr bwMode="auto">
          <a:xfrm>
            <a:off x="24003136" y="7715280"/>
            <a:ext cx="1309526" cy="3209807"/>
          </a:xfrm>
          <a:prstGeom prst="rect">
            <a:avLst/>
          </a:prstGeom>
          <a:noFill/>
        </p:spPr>
      </p:pic>
      <p:pic>
        <p:nvPicPr>
          <p:cNvPr id="18434" name="Picture 2" descr="&amp;Dcy;&amp;rcy;&amp;ucy;&amp;zhcy;&amp;bcy;&amp;acy; - &amp;icy;&amp;zcy;&amp;ocy;&amp;bcy;&amp;rcy;&amp;acy;&amp;zhcy;&amp;iecy;&amp;ncy;&amp;icy;&amp;iecy; &amp;vcy; &amp;fcy;&amp;ocy;&amp;rcy;&amp;mcy;&amp;acy;&amp;tcy;&amp;iecy; EPS"/>
          <p:cNvPicPr>
            <a:picLocks noChangeAspect="1" noChangeArrowheads="1"/>
          </p:cNvPicPr>
          <p:nvPr/>
        </p:nvPicPr>
        <p:blipFill>
          <a:blip r:embed="rId4" cstate="print"/>
          <a:srcRect/>
          <a:stretch>
            <a:fillRect/>
          </a:stretch>
        </p:blipFill>
        <p:spPr bwMode="auto">
          <a:xfrm>
            <a:off x="6286512" y="1357298"/>
            <a:ext cx="2714612" cy="2643206"/>
          </a:xfrm>
          <a:prstGeom prst="ellipse">
            <a:avLst/>
          </a:prstGeom>
          <a:ln>
            <a:noFill/>
          </a:ln>
          <a:effectLst>
            <a:softEdge rad="112500"/>
          </a:effectLst>
        </p:spPr>
      </p:pic>
      <p:sp>
        <p:nvSpPr>
          <p:cNvPr id="11" name="Прямоугольник 10"/>
          <p:cNvSpPr/>
          <p:nvPr/>
        </p:nvSpPr>
        <p:spPr>
          <a:xfrm>
            <a:off x="2643174" y="1500174"/>
            <a:ext cx="4023730" cy="923330"/>
          </a:xfrm>
          <a:prstGeom prst="rect">
            <a:avLst/>
          </a:prstGeom>
          <a:noFill/>
        </p:spPr>
        <p:txBody>
          <a:bodyPr wrap="square" lIns="91440" tIns="45720" rIns="91440" bIns="45720">
            <a:spAutoFit/>
          </a:bodyPr>
          <a:lstStyle/>
          <a:p>
            <a:pPr algn="ctr"/>
            <a:r>
              <a:rPr lang="ru-RU" sz="5400" b="1" cap="none" spc="0" dirty="0" err="1" smtClean="0">
                <a:ln w="18000">
                  <a:solidFill>
                    <a:srgbClr val="FFC000"/>
                  </a:solidFill>
                  <a:prstDash val="solid"/>
                  <a:miter lim="800000"/>
                </a:ln>
                <a:solidFill>
                  <a:srgbClr val="FF0000"/>
                </a:solidFill>
                <a:effectLst>
                  <a:outerShdw blurRad="25500" dist="23000" dir="7020000" algn="tl">
                    <a:srgbClr val="000000">
                      <a:alpha val="50000"/>
                    </a:srgbClr>
                  </a:outerShdw>
                </a:effectLst>
              </a:rPr>
              <a:t>дружинасы</a:t>
            </a:r>
            <a:endParaRPr lang="ru-RU" sz="5400" b="1" cap="none" spc="0" dirty="0">
              <a:ln w="18000">
                <a:solidFill>
                  <a:srgbClr val="FFC000"/>
                </a:solidFill>
                <a:prstDash val="solid"/>
                <a:miter lim="800000"/>
              </a:ln>
              <a:solidFill>
                <a:srgbClr val="FF0000"/>
              </a:solidFill>
              <a:effectLst>
                <a:outerShdw blurRad="25500" dist="23000" dir="7020000" algn="tl">
                  <a:srgbClr val="000000">
                    <a:alpha val="50000"/>
                  </a:srgbClr>
                </a:outerShdw>
              </a:effectLst>
            </a:endParaRPr>
          </a:p>
        </p:txBody>
      </p:sp>
      <p:pic>
        <p:nvPicPr>
          <p:cNvPr id="12" name="Picture 4" descr="&amp;Acy;&amp;ncy;&amp;gcy;&amp;lcy;&amp;iukcy;&amp;jcy;&amp;scy;&amp;softcy;&amp;kcy;&amp;acy; &amp;dcy;&amp;lcy;&amp;yacy; &amp;dcy;&amp;iukcy;&amp;tcy;&amp;iecy;&amp;jcy; &amp;ucy; &amp;mcy;&amp;ocy;&amp;vcy;&amp;ncy;&amp;iukcy;&amp;jcy; &amp;scy;&amp;tcy;&amp;ucy;&amp;dcy;&amp;iukcy;&amp;yicy; English Land - &amp;Ocy;&amp;bcy;&amp;rcy;&amp;acy;&amp;zcy;&amp;ocy;&amp;vcy;&amp;acy;&amp;ncy;&amp;icy;&amp;iecy; &amp;vcy; &amp;Pcy;&amp;ocy;&amp;lcy;&amp;tcy;&amp;acy;&amp;vcy;&amp;iecy; &amp;ncy;&amp;acy; Slando"/>
          <p:cNvPicPr>
            <a:picLocks noChangeAspect="1" noChangeArrowheads="1"/>
          </p:cNvPicPr>
          <p:nvPr/>
        </p:nvPicPr>
        <p:blipFill>
          <a:blip r:embed="rId5" cstate="print"/>
          <a:srcRect/>
          <a:stretch>
            <a:fillRect/>
          </a:stretch>
        </p:blipFill>
        <p:spPr bwMode="auto">
          <a:xfrm>
            <a:off x="0" y="1285860"/>
            <a:ext cx="2786050" cy="2643206"/>
          </a:xfrm>
          <a:prstGeom prst="ellipse">
            <a:avLst/>
          </a:prstGeom>
          <a:ln>
            <a:noFill/>
          </a:ln>
          <a:effectLst>
            <a:softEdge rad="112500"/>
          </a:effectLst>
        </p:spPr>
      </p:pic>
      <p:sp>
        <p:nvSpPr>
          <p:cNvPr id="13" name="Прямоугольник 12"/>
          <p:cNvSpPr/>
          <p:nvPr/>
        </p:nvSpPr>
        <p:spPr>
          <a:xfrm>
            <a:off x="714348" y="2428868"/>
            <a:ext cx="8044895" cy="2062103"/>
          </a:xfrm>
          <a:prstGeom prst="rect">
            <a:avLst/>
          </a:prstGeom>
          <a:noFill/>
        </p:spPr>
        <p:txBody>
          <a:bodyPr wrap="none" lIns="91440" tIns="45720" rIns="91440" bIns="45720">
            <a:spAutoFit/>
          </a:bodyPr>
          <a:lstStyle/>
          <a:p>
            <a:pPr algn="ctr"/>
            <a:endParaRPr lang="ru-RU" sz="4000" b="1" cap="none" spc="0" dirty="0" smtClean="0">
              <a:ln w="24500" cmpd="dbl">
                <a:solidFill>
                  <a:schemeClr val="accent2">
                    <a:shade val="85000"/>
                    <a:satMod val="155000"/>
                  </a:schemeClr>
                </a:solidFill>
                <a:prstDash val="solid"/>
                <a:miter lim="800000"/>
              </a:ln>
              <a:solidFill>
                <a:srgbClr val="FFC000"/>
              </a:solidFill>
              <a:effectLst>
                <a:outerShdw blurRad="38100" dist="38100" dir="7020000" algn="tl">
                  <a:srgbClr val="000000">
                    <a:alpha val="35000"/>
                  </a:srgbClr>
                </a:outerShdw>
              </a:effectLst>
            </a:endParaRPr>
          </a:p>
          <a:p>
            <a:pPr algn="ctr"/>
            <a:r>
              <a:rPr lang="ru-RU" sz="4400" b="1" cap="none" spc="0" dirty="0" err="1" smtClean="0">
                <a:ln w="24500" cmpd="dbl">
                  <a:solidFill>
                    <a:schemeClr val="accent2">
                      <a:shade val="85000"/>
                      <a:satMod val="155000"/>
                    </a:schemeClr>
                  </a:solidFill>
                  <a:prstDash val="solid"/>
                  <a:miter lim="800000"/>
                </a:ln>
                <a:solidFill>
                  <a:srgbClr val="FFC000"/>
                </a:solidFill>
                <a:effectLst>
                  <a:outerShdw blurRad="38100" dist="38100" dir="7020000" algn="tl">
                    <a:srgbClr val="000000">
                      <a:alpha val="35000"/>
                    </a:srgbClr>
                  </a:outerShdw>
                </a:effectLst>
              </a:rPr>
              <a:t>Безнең   </a:t>
            </a:r>
            <a:r>
              <a:rPr lang="ru-RU" sz="4400" b="1" cap="none" spc="0" dirty="0" smtClean="0">
                <a:ln w="24500" cmpd="dbl">
                  <a:solidFill>
                    <a:schemeClr val="accent2">
                      <a:shade val="85000"/>
                      <a:satMod val="155000"/>
                    </a:schemeClr>
                  </a:solidFill>
                  <a:prstDash val="solid"/>
                  <a:miter lim="800000"/>
                </a:ln>
                <a:solidFill>
                  <a:srgbClr val="FFC000"/>
                </a:solidFill>
                <a:effectLst>
                  <a:outerShdw blurRad="38100" dist="38100" dir="7020000" algn="tl">
                    <a:srgbClr val="000000">
                      <a:alpha val="35000"/>
                    </a:srgbClr>
                  </a:outerShdw>
                </a:effectLst>
              </a:rPr>
              <a:t>девиз:  </a:t>
            </a:r>
          </a:p>
          <a:p>
            <a:pPr algn="ctr"/>
            <a:r>
              <a:rPr lang="ru-RU" sz="4400" b="1" cap="none" spc="0" dirty="0" smtClean="0">
                <a:ln w="24500" cmpd="dbl">
                  <a:solidFill>
                    <a:schemeClr val="accent2">
                      <a:shade val="85000"/>
                      <a:satMod val="155000"/>
                    </a:schemeClr>
                  </a:solidFill>
                  <a:prstDash val="solid"/>
                  <a:miter lim="800000"/>
                </a:ln>
                <a:solidFill>
                  <a:srgbClr val="FFC000"/>
                </a:solidFill>
                <a:effectLst>
                  <a:outerShdw blurRad="38100" dist="38100" dir="7020000" algn="tl">
                    <a:srgbClr val="000000">
                      <a:alpha val="35000"/>
                    </a:srgbClr>
                  </a:outerShdw>
                </a:effectLst>
              </a:rPr>
              <a:t>«</a:t>
            </a:r>
            <a:r>
              <a:rPr lang="ru-RU" sz="4400" b="1" cap="none" spc="0" dirty="0" err="1" smtClean="0">
                <a:ln w="24500" cmpd="dbl">
                  <a:solidFill>
                    <a:schemeClr val="accent2">
                      <a:shade val="85000"/>
                      <a:satMod val="155000"/>
                    </a:schemeClr>
                  </a:solidFill>
                  <a:prstDash val="solid"/>
                  <a:miter lim="800000"/>
                </a:ln>
                <a:solidFill>
                  <a:srgbClr val="FFC000"/>
                </a:solidFill>
                <a:effectLst>
                  <a:outerShdw blurRad="38100" dist="38100" dir="7020000" algn="tl">
                    <a:srgbClr val="000000">
                      <a:alpha val="35000"/>
                    </a:srgbClr>
                  </a:outerShdw>
                </a:effectLst>
              </a:rPr>
              <a:t>Дуслык</a:t>
            </a:r>
            <a:r>
              <a:rPr lang="ru-RU" sz="4400" b="1" cap="none" spc="0" dirty="0" smtClean="0">
                <a:ln w="24500" cmpd="dbl">
                  <a:solidFill>
                    <a:schemeClr val="accent2">
                      <a:shade val="85000"/>
                      <a:satMod val="155000"/>
                    </a:schemeClr>
                  </a:solidFill>
                  <a:prstDash val="solid"/>
                  <a:miter lim="800000"/>
                </a:ln>
                <a:solidFill>
                  <a:srgbClr val="FFC000"/>
                </a:solidFill>
                <a:effectLst>
                  <a:outerShdw blurRad="38100" dist="38100" dir="7020000" algn="tl">
                    <a:srgbClr val="000000">
                      <a:alpha val="35000"/>
                    </a:srgbClr>
                  </a:outerShdw>
                </a:effectLst>
              </a:rPr>
              <a:t>  </a:t>
            </a:r>
            <a:r>
              <a:rPr lang="ru-RU" sz="4400" b="1" cap="none" spc="0" dirty="0" err="1" smtClean="0">
                <a:ln w="24500" cmpd="dbl">
                  <a:solidFill>
                    <a:schemeClr val="accent2">
                      <a:shade val="85000"/>
                      <a:satMod val="155000"/>
                    </a:schemeClr>
                  </a:solidFill>
                  <a:prstDash val="solid"/>
                  <a:miter lim="800000"/>
                </a:ln>
                <a:solidFill>
                  <a:srgbClr val="FFC000"/>
                </a:solidFill>
                <a:effectLst>
                  <a:outerShdw blurRad="38100" dist="38100" dir="7020000" algn="tl">
                    <a:srgbClr val="000000">
                      <a:alpha val="35000"/>
                    </a:srgbClr>
                  </a:outerShdw>
                </a:effectLst>
              </a:rPr>
              <a:t>белән   көчле  </a:t>
            </a:r>
            <a:r>
              <a:rPr lang="ru-RU" sz="4400" b="1" cap="none" spc="0" dirty="0" smtClean="0">
                <a:ln w="24500" cmpd="dbl">
                  <a:solidFill>
                    <a:schemeClr val="accent2">
                      <a:shade val="85000"/>
                      <a:satMod val="155000"/>
                    </a:schemeClr>
                  </a:solidFill>
                  <a:prstDash val="solid"/>
                  <a:miter lim="800000"/>
                </a:ln>
                <a:solidFill>
                  <a:srgbClr val="FFC000"/>
                </a:solidFill>
                <a:effectLst>
                  <a:outerShdw blurRad="38100" dist="38100" dir="7020000" algn="tl">
                    <a:srgbClr val="000000">
                      <a:alpha val="35000"/>
                    </a:srgbClr>
                  </a:outerShdw>
                </a:effectLst>
              </a:rPr>
              <a:t>без!»</a:t>
            </a:r>
            <a:endParaRPr lang="ru-RU" sz="4400" b="1" cap="none" spc="0" dirty="0">
              <a:ln w="24500" cmpd="dbl">
                <a:solidFill>
                  <a:schemeClr val="accent2">
                    <a:shade val="85000"/>
                    <a:satMod val="155000"/>
                  </a:schemeClr>
                </a:solidFill>
                <a:prstDash val="solid"/>
                <a:miter lim="800000"/>
              </a:ln>
              <a:solidFill>
                <a:srgbClr val="FFC000"/>
              </a:solidFill>
              <a:effectLst>
                <a:outerShdw blurRad="38100" dist="38100" dir="7020000" algn="tl">
                  <a:srgbClr val="000000">
                    <a:alpha val="35000"/>
                  </a:srgbClr>
                </a:outerShdw>
              </a:effectLst>
            </a:endParaRPr>
          </a:p>
        </p:txBody>
      </p:sp>
      <p:sp>
        <p:nvSpPr>
          <p:cNvPr id="15" name="Прямоугольник 14"/>
          <p:cNvSpPr/>
          <p:nvPr/>
        </p:nvSpPr>
        <p:spPr>
          <a:xfrm>
            <a:off x="1183081" y="476672"/>
            <a:ext cx="7229864" cy="1107996"/>
          </a:xfrm>
          <a:prstGeom prst="rect">
            <a:avLst/>
          </a:prstGeom>
          <a:noFill/>
        </p:spPr>
        <p:txBody>
          <a:bodyPr wrap="none" lIns="91440" tIns="45720" rIns="91440" bIns="45720">
            <a:spAutoFit/>
          </a:bodyPr>
          <a:lstStyle/>
          <a:p>
            <a:pPr algn="ctr"/>
            <a:r>
              <a:rPr lang="ru-RU" sz="6600" b="1" dirty="0" smtClean="0">
                <a:ln w="18000">
                  <a:solidFill>
                    <a:srgbClr val="FFC000"/>
                  </a:solidFill>
                  <a:prstDash val="solid"/>
                  <a:miter lim="800000"/>
                </a:ln>
                <a:solidFill>
                  <a:srgbClr val="FF0000"/>
                </a:solidFill>
                <a:effectLst>
                  <a:outerShdw blurRad="25500" dist="23000" dir="7020000" algn="tl">
                    <a:srgbClr val="000000">
                      <a:alpha val="50000"/>
                    </a:srgbClr>
                  </a:outerShdw>
                </a:effectLst>
              </a:rPr>
              <a:t>«  Д  У  С  Л  Ы  К  »</a:t>
            </a:r>
            <a:endParaRPr lang="ru-RU" sz="6600" b="1" dirty="0">
              <a:ln w="18000">
                <a:solidFill>
                  <a:srgbClr val="FFC000"/>
                </a:solidFill>
                <a:prstDash val="solid"/>
                <a:miter lim="800000"/>
              </a:ln>
              <a:solidFill>
                <a:srgbClr val="FF0000"/>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descr="&amp;Pcy;&amp;lcy;&amp;acy;&amp;kcy;&amp;acy;&amp;tcy; &quot;&amp;Pcy;&amp;rcy;&amp;acy;&amp;vcy;&amp;icy;&amp;lcy;&amp;acy; &amp;dcy;&amp;rcy;&amp;ucy;&amp;zhcy;&amp;bcy;&amp;ycy;&quot; &quot; &amp;Dcy;&amp;IEcy;&amp;Tcy;&amp;scy;&amp;acy;&amp;dcy;"/>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77500" lnSpcReduction="20000"/>
          </a:bodyPr>
          <a:lstStyle/>
          <a:p>
            <a:r>
              <a:rPr lang="ru-RU" dirty="0" err="1" smtClean="0"/>
              <a:t>Дустың булмаса</a:t>
            </a:r>
            <a:r>
              <a:rPr lang="ru-RU" dirty="0" smtClean="0"/>
              <a:t> </a:t>
            </a:r>
            <a:r>
              <a:rPr lang="ru-RU" dirty="0" err="1" smtClean="0"/>
              <a:t>эзлә, тапсаң югалтма</a:t>
            </a:r>
            <a:r>
              <a:rPr lang="ru-RU" dirty="0" smtClean="0"/>
              <a:t>.</a:t>
            </a:r>
          </a:p>
          <a:p>
            <a:r>
              <a:rPr lang="ru-RU" dirty="0" smtClean="0"/>
              <a:t>–         Кош канаты </a:t>
            </a:r>
            <a:r>
              <a:rPr lang="ru-RU" dirty="0" err="1" smtClean="0"/>
              <a:t>белән кеше</a:t>
            </a:r>
            <a:r>
              <a:rPr lang="ru-RU" dirty="0" smtClean="0"/>
              <a:t> </a:t>
            </a:r>
            <a:r>
              <a:rPr lang="ru-RU" dirty="0" err="1" smtClean="0"/>
              <a:t>дуслык</a:t>
            </a:r>
            <a:r>
              <a:rPr lang="ru-RU" dirty="0" smtClean="0"/>
              <a:t> </a:t>
            </a:r>
            <a:r>
              <a:rPr lang="ru-RU" dirty="0" err="1" smtClean="0"/>
              <a:t>белән көчле</a:t>
            </a:r>
            <a:r>
              <a:rPr lang="ru-RU" dirty="0" smtClean="0"/>
              <a:t>.</a:t>
            </a:r>
          </a:p>
          <a:p>
            <a:r>
              <a:rPr lang="ru-RU" dirty="0" smtClean="0"/>
              <a:t>–         </a:t>
            </a:r>
            <a:r>
              <a:rPr lang="ru-RU" dirty="0" err="1" smtClean="0"/>
              <a:t>Ялгыз</a:t>
            </a:r>
            <a:r>
              <a:rPr lang="ru-RU" dirty="0" smtClean="0"/>
              <a:t> </a:t>
            </a:r>
            <a:r>
              <a:rPr lang="ru-RU" dirty="0" err="1" smtClean="0"/>
              <a:t>агачны</a:t>
            </a:r>
            <a:r>
              <a:rPr lang="ru-RU" dirty="0" smtClean="0"/>
              <a:t> </a:t>
            </a:r>
            <a:r>
              <a:rPr lang="ru-RU" dirty="0" err="1" smtClean="0"/>
              <a:t>җил сындыра</a:t>
            </a:r>
            <a:r>
              <a:rPr lang="ru-RU" dirty="0" smtClean="0"/>
              <a:t>.</a:t>
            </a:r>
          </a:p>
          <a:p>
            <a:r>
              <a:rPr lang="ru-RU" dirty="0" smtClean="0"/>
              <a:t> </a:t>
            </a:r>
            <a:r>
              <a:rPr lang="ru-RU" dirty="0" err="1" smtClean="0"/>
              <a:t>Дус</a:t>
            </a:r>
            <a:r>
              <a:rPr lang="ru-RU" dirty="0" smtClean="0"/>
              <a:t> </a:t>
            </a:r>
            <a:r>
              <a:rPr lang="ru-RU" dirty="0" err="1" smtClean="0"/>
              <a:t>яшәргә кирәк җир йөзендә,</a:t>
            </a:r>
            <a:endParaRPr lang="ru-RU" dirty="0" smtClean="0"/>
          </a:p>
          <a:p>
            <a:r>
              <a:rPr lang="ru-RU" dirty="0" smtClean="0"/>
              <a:t>        </a:t>
            </a:r>
            <a:r>
              <a:rPr lang="ru-RU" dirty="0" err="1" smtClean="0"/>
              <a:t>Дуслар</a:t>
            </a:r>
            <a:r>
              <a:rPr lang="ru-RU" dirty="0" smtClean="0"/>
              <a:t> </a:t>
            </a:r>
            <a:r>
              <a:rPr lang="ru-RU" dirty="0" err="1" smtClean="0"/>
              <a:t>кирәк һәрбер кешегә</a:t>
            </a:r>
            <a:endParaRPr lang="ru-RU" dirty="0" smtClean="0"/>
          </a:p>
          <a:p>
            <a:r>
              <a:rPr lang="ru-RU" dirty="0" smtClean="0"/>
              <a:t>        </a:t>
            </a:r>
            <a:r>
              <a:rPr lang="ru-RU" dirty="0" err="1" smtClean="0"/>
              <a:t>Дуслык</a:t>
            </a:r>
            <a:r>
              <a:rPr lang="ru-RU" dirty="0" smtClean="0"/>
              <a:t> </a:t>
            </a:r>
            <a:r>
              <a:rPr lang="ru-RU" dirty="0" err="1" smtClean="0"/>
              <a:t>булса</a:t>
            </a:r>
            <a:r>
              <a:rPr lang="ru-RU" dirty="0" smtClean="0"/>
              <a:t>, </a:t>
            </a:r>
            <a:r>
              <a:rPr lang="ru-RU" dirty="0" err="1" smtClean="0"/>
              <a:t>яшәү дә күңелле,</a:t>
            </a:r>
            <a:endParaRPr lang="ru-RU" dirty="0" smtClean="0"/>
          </a:p>
          <a:p>
            <a:r>
              <a:rPr lang="ru-RU" dirty="0" smtClean="0"/>
              <a:t>        </a:t>
            </a:r>
            <a:r>
              <a:rPr lang="ru-RU" dirty="0" err="1" smtClean="0"/>
              <a:t>Уңай була</a:t>
            </a:r>
            <a:r>
              <a:rPr lang="ru-RU" dirty="0" smtClean="0"/>
              <a:t> </a:t>
            </a:r>
            <a:r>
              <a:rPr lang="ru-RU" dirty="0" err="1" smtClean="0"/>
              <a:t>һәрбер эшең дә.</a:t>
            </a:r>
            <a:endParaRPr lang="ru-RU" dirty="0" smtClean="0"/>
          </a:p>
          <a:p>
            <a:r>
              <a:rPr lang="ru-RU" dirty="0" smtClean="0"/>
              <a:t>        </a:t>
            </a:r>
            <a:r>
              <a:rPr lang="ru-RU" dirty="0" err="1" smtClean="0"/>
              <a:t>Бөтенебезгә дә дуслар</a:t>
            </a:r>
            <a:r>
              <a:rPr lang="ru-RU" dirty="0" smtClean="0"/>
              <a:t> </a:t>
            </a:r>
            <a:r>
              <a:rPr lang="ru-RU" dirty="0" err="1" smtClean="0"/>
              <a:t>кирәк,</a:t>
            </a:r>
            <a:endParaRPr lang="ru-RU" dirty="0" smtClean="0"/>
          </a:p>
          <a:p>
            <a:r>
              <a:rPr lang="ru-RU" dirty="0" smtClean="0"/>
              <a:t>        </a:t>
            </a:r>
            <a:r>
              <a:rPr lang="ru-RU" dirty="0" err="1" smtClean="0"/>
              <a:t>Дустан</a:t>
            </a:r>
            <a:r>
              <a:rPr lang="ru-RU" dirty="0" smtClean="0"/>
              <a:t> башка </a:t>
            </a:r>
            <a:r>
              <a:rPr lang="ru-RU" dirty="0" err="1" smtClean="0"/>
              <a:t>булмый</a:t>
            </a:r>
            <a:r>
              <a:rPr lang="ru-RU" dirty="0" smtClean="0"/>
              <a:t> </a:t>
            </a:r>
            <a:r>
              <a:rPr lang="ru-RU" dirty="0" err="1" smtClean="0"/>
              <a:t>яшәргә</a:t>
            </a:r>
            <a:r>
              <a:rPr lang="ru-RU" dirty="0" smtClean="0"/>
              <a:t>.</a:t>
            </a:r>
          </a:p>
          <a:p>
            <a:r>
              <a:rPr lang="ru-RU" dirty="0" smtClean="0"/>
              <a:t>        </a:t>
            </a:r>
            <a:r>
              <a:rPr lang="ru-RU" dirty="0" err="1" smtClean="0"/>
              <a:t>Шуңа күрә дөнья буйлап</a:t>
            </a:r>
            <a:r>
              <a:rPr lang="ru-RU" dirty="0" smtClean="0"/>
              <a:t> </a:t>
            </a:r>
            <a:r>
              <a:rPr lang="ru-RU" dirty="0" err="1" smtClean="0"/>
              <a:t>кирәк</a:t>
            </a:r>
            <a:r>
              <a:rPr lang="ru-RU" dirty="0" smtClean="0"/>
              <a:t> </a:t>
            </a:r>
          </a:p>
          <a:p>
            <a:r>
              <a:rPr lang="ru-RU" dirty="0" smtClean="0"/>
              <a:t>        </a:t>
            </a:r>
            <a:r>
              <a:rPr lang="ru-RU" dirty="0" err="1" smtClean="0"/>
              <a:t>Дуслык</a:t>
            </a:r>
            <a:r>
              <a:rPr lang="ru-RU" dirty="0" smtClean="0"/>
              <a:t> </a:t>
            </a:r>
            <a:r>
              <a:rPr lang="ru-RU" dirty="0" err="1" smtClean="0"/>
              <a:t>орлыклары</a:t>
            </a:r>
            <a:r>
              <a:rPr lang="ru-RU" dirty="0" smtClean="0"/>
              <a:t> </a:t>
            </a:r>
            <a:r>
              <a:rPr lang="ru-RU" dirty="0" err="1" smtClean="0"/>
              <a:t>чәчәргә.</a:t>
            </a:r>
            <a:endParaRPr lang="ru-RU" dirty="0" smtClean="0"/>
          </a:p>
          <a:p>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rPr>
              <a:t>СБОР</a:t>
            </a:r>
            <a:endParaRPr lang="ru-RU" b="1" dirty="0">
              <a:solidFill>
                <a:srgbClr val="C00000"/>
              </a:solidFill>
            </a:endParaRPr>
          </a:p>
        </p:txBody>
      </p:sp>
      <p:sp>
        <p:nvSpPr>
          <p:cNvPr id="3" name="Содержимое 2"/>
          <p:cNvSpPr>
            <a:spLocks noGrp="1"/>
          </p:cNvSpPr>
          <p:nvPr>
            <p:ph idx="1"/>
          </p:nvPr>
        </p:nvSpPr>
        <p:spPr>
          <a:xfrm>
            <a:off x="457200" y="1214422"/>
            <a:ext cx="8229600" cy="4911741"/>
          </a:xfrm>
        </p:spPr>
        <p:txBody>
          <a:bodyPr/>
          <a:lstStyle/>
          <a:p>
            <a:r>
              <a:rPr lang="ru-RU" dirty="0" err="1" smtClean="0"/>
              <a:t>Сбор-отрядның иң мөһим,традицион эше</a:t>
            </a:r>
            <a:r>
              <a:rPr lang="ru-RU" dirty="0" smtClean="0"/>
              <a:t> </a:t>
            </a:r>
            <a:r>
              <a:rPr lang="ru-RU" dirty="0" err="1" smtClean="0"/>
              <a:t>булып</a:t>
            </a:r>
            <a:r>
              <a:rPr lang="ru-RU" dirty="0" smtClean="0"/>
              <a:t> </a:t>
            </a:r>
            <a:r>
              <a:rPr lang="ru-RU" dirty="0" err="1" smtClean="0"/>
              <a:t>санала.Анда</a:t>
            </a:r>
            <a:r>
              <a:rPr lang="ru-RU" dirty="0" smtClean="0"/>
              <a:t> </a:t>
            </a:r>
            <a:r>
              <a:rPr lang="ru-RU" dirty="0" err="1" smtClean="0"/>
              <a:t>варисларның звенолары</a:t>
            </a:r>
            <a:r>
              <a:rPr lang="ru-RU" dirty="0" smtClean="0"/>
              <a:t> коллектив </a:t>
            </a:r>
            <a:r>
              <a:rPr lang="ru-RU" dirty="0" err="1" smtClean="0"/>
              <a:t>тормышыңдагы төрле мәсьәләләрне хәл итәләр</a:t>
            </a:r>
            <a:r>
              <a:rPr lang="ru-RU" dirty="0" smtClean="0"/>
              <a:t>,отряд советы </a:t>
            </a:r>
            <a:r>
              <a:rPr lang="ru-RU" dirty="0" err="1" smtClean="0"/>
              <a:t>сайлыйлар,звенолар</a:t>
            </a:r>
            <a:r>
              <a:rPr lang="ru-RU" dirty="0" smtClean="0"/>
              <a:t> </a:t>
            </a:r>
            <a:r>
              <a:rPr lang="ru-RU" dirty="0" err="1" smtClean="0"/>
              <a:t>арасында</a:t>
            </a:r>
            <a:r>
              <a:rPr lang="ru-RU" dirty="0" smtClean="0"/>
              <a:t> </a:t>
            </a:r>
            <a:r>
              <a:rPr lang="ru-RU" dirty="0" err="1" smtClean="0"/>
              <a:t>ярыш</a:t>
            </a:r>
            <a:r>
              <a:rPr lang="ru-RU" dirty="0" smtClean="0"/>
              <a:t> </a:t>
            </a:r>
            <a:r>
              <a:rPr lang="ru-RU" dirty="0" err="1" smtClean="0"/>
              <a:t>үткәрәләр</a:t>
            </a:r>
            <a:r>
              <a:rPr lang="ru-RU" dirty="0" smtClean="0"/>
              <a:t>,</a:t>
            </a:r>
            <a:r>
              <a:rPr lang="ru-RU" dirty="0" err="1" smtClean="0"/>
              <a:t>булачак</a:t>
            </a:r>
            <a:r>
              <a:rPr lang="ru-RU" dirty="0" smtClean="0"/>
              <a:t> </a:t>
            </a:r>
            <a:r>
              <a:rPr lang="ru-RU" dirty="0" err="1" smtClean="0"/>
              <a:t>бәйрәмнәргә,сәяхәтләргә,очрашуларга әзерләнәләр.</a:t>
            </a:r>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t-RU" b="1" dirty="0" smtClean="0">
                <a:solidFill>
                  <a:srgbClr val="C00000"/>
                </a:solidFill>
              </a:rPr>
              <a:t>ЗВЕНО</a:t>
            </a:r>
            <a:endParaRPr lang="ru-RU" b="1" dirty="0">
              <a:solidFill>
                <a:srgbClr val="C00000"/>
              </a:solidFill>
            </a:endParaRPr>
          </a:p>
        </p:txBody>
      </p:sp>
      <p:sp>
        <p:nvSpPr>
          <p:cNvPr id="3" name="Содержимое 2"/>
          <p:cNvSpPr>
            <a:spLocks noGrp="1"/>
          </p:cNvSpPr>
          <p:nvPr>
            <p:ph idx="1"/>
          </p:nvPr>
        </p:nvSpPr>
        <p:spPr/>
        <p:txBody>
          <a:bodyPr>
            <a:normAutofit fontScale="92500" lnSpcReduction="10000"/>
          </a:bodyPr>
          <a:lstStyle/>
          <a:p>
            <a:r>
              <a:rPr lang="tt-RU" smtClean="0"/>
              <a:t>ЗВЕНО-республикабызның иң </a:t>
            </a:r>
            <a:r>
              <a:rPr lang="tt-RU" dirty="0" smtClean="0"/>
              <a:t>алдынгы балалар төркеме.Нәкъ шундый звено белән көчле  инде ул безнең оешмабыз. Ул звенога ихтыяҗлары бердәм,үзара дус һәм тату, яшәү урыннары бер-берсенә якын булган 6-9 бала берләшә.</a:t>
            </a:r>
            <a:endParaRPr lang="ru-RU" dirty="0" smtClean="0"/>
          </a:p>
          <a:p>
            <a:r>
              <a:rPr lang="tt-RU" dirty="0" smtClean="0"/>
              <a:t>Звено-коллектив ул. Аның көче бердәмлектә. Аның барлык әгъзалары вакытларын кызыклы һәм файдалы итеп уздыра беләләр.</a:t>
            </a:r>
            <a:endParaRPr lang="ru-RU" dirty="0" smtClean="0"/>
          </a:p>
          <a:p>
            <a:endParaRPr lang="ru-R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lstStyle/>
          <a:p>
            <a:r>
              <a:rPr lang="tt-RU" dirty="0" smtClean="0">
                <a:solidFill>
                  <a:srgbClr val="C00000"/>
                </a:solidFill>
                <a:latin typeface="Times New Roman" pitchFamily="18" charset="0"/>
                <a:cs typeface="Times New Roman" pitchFamily="18" charset="0"/>
              </a:rPr>
              <a:t>Отряд</a:t>
            </a:r>
            <a:endParaRPr lang="ru-RU" dirty="0">
              <a:solidFill>
                <a:srgbClr val="C000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142984"/>
            <a:ext cx="9144000" cy="5357850"/>
          </a:xfrm>
        </p:spPr>
        <p:txBody>
          <a:bodyPr>
            <a:normAutofit fontScale="92500"/>
          </a:bodyPr>
          <a:lstStyle/>
          <a:p>
            <a:r>
              <a:rPr lang="tt-RU" dirty="0" smtClean="0"/>
              <a:t>Сбор-отрядның иң мөһим,традицион эше булып санала.Анда варисларның звенолары коллектив тормышындагы төрле мәсьәләләрне хәл итәләр,отряд советы сайлыйлар,звенолар арасында ярыш үткәрәләр,булачак бәйрәмнәргә, сәяхәтләргә,очрашуларга әзерләнәләр. Теләсә кайсы варис звено әгъзасы гына түгел,ә ул әле коллективның-отрядның әгъзасы да булып исәпләнә.Чөнки звено отрядның бер кисәге. Отрядта 3-4 һәм аннан да күбрәк звено булырга мөмкин.</a:t>
            </a:r>
            <a:endParaRPr lang="ru-RU" dirty="0" smtClean="0"/>
          </a:p>
          <a:p>
            <a:endParaRPr lang="ru-RU" dirty="0" smtClean="0"/>
          </a:p>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960</TotalTime>
  <Words>1198</Words>
  <Application>Microsoft Office PowerPoint</Application>
  <PresentationFormat>Экран (4:3)</PresentationFormat>
  <Paragraphs>343</Paragraphs>
  <Slides>33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Тема Office</vt:lpstr>
      <vt:lpstr>Слайд 1</vt:lpstr>
      <vt:lpstr>Слайд 2</vt:lpstr>
      <vt:lpstr>Слайд 3</vt:lpstr>
      <vt:lpstr>ВАРИСЛАРНЫҢ  ТАНТАНАЛЫ ВӘГЪДӘСЕ</vt:lpstr>
      <vt:lpstr>ВАРИСЛАРНЫҢ ЗАКОНЫ ҺӘМ ТРАДИЦИЯЛӘРЕ. </vt:lpstr>
      <vt:lpstr>Гражданлык  традициясе </vt:lpstr>
      <vt:lpstr>Дөреслек традициясе </vt:lpstr>
      <vt:lpstr>Игелеклелек традициясе </vt:lpstr>
      <vt:lpstr>Үсеш традициясе </vt:lpstr>
      <vt:lpstr>Мирас традициясе </vt:lpstr>
      <vt:lpstr>ТАТАРСТАН ВАРИСЛАРЫ БЕРЛЕГЕ –  ТВБ </vt:lpstr>
      <vt:lpstr>БЕЗНЕҢ СИМВОЛЛАР: </vt:lpstr>
      <vt:lpstr>ВАРИСЛАРНЫҢ БИЕКЛЕКЛӘРЕ: </vt:lpstr>
      <vt:lpstr>ЭШНЕ НИЧЕК ПЛАНЛАШТЫРЫРГА? </vt:lpstr>
      <vt:lpstr>«ВАРИС»   исеменең  I   биеклеген яуларга әзер булу өчен вариска түбәндәгеләрне эшләү таләп ителә: </vt:lpstr>
      <vt:lpstr>“Өлкән варис”ның II биеклеге өчен түбәндәге эшләр таләп ителә</vt:lpstr>
      <vt:lpstr>  Өченче биеклектә “Варис-инструктор” дан түбәндәге эшләрне үтәү таләп ителә:  </vt:lpstr>
      <vt:lpstr>Без варисың синең, Татарстан. /марш/ Сания Шәрәпова сүзләре һәм көе</vt:lpstr>
      <vt:lpstr>Слайд 19</vt:lpstr>
      <vt:lpstr>Слайд 20</vt:lpstr>
      <vt:lpstr>Слайд 21</vt:lpstr>
      <vt:lpstr>Елның  икенче  темасы:</vt:lpstr>
      <vt:lpstr> Елның  өченче темасы:      “МИНЕМ  ТАТАРСТАНЫМ”  </vt:lpstr>
      <vt:lpstr>Елның  беренче  темасы:    “ГЕРОЙЛАРГА  ТИГЕЗЛӘНИК” </vt:lpstr>
      <vt:lpstr> Елның  икенче  темасы:     “ИГЕЛЕК  КЫЛУЧЫЛАР  ИЛЕ” </vt:lpstr>
      <vt:lpstr>Елның  өченче  темасы:      “БЕЗНЕ  БӨЕК  ЭШЛӘР  КӨТӘ!” </vt:lpstr>
      <vt:lpstr>КАРЛЫГАЧНЫҢ  “ТУГАН ЯК”  БУЙЛАП СӘЯХӘТЕ</vt:lpstr>
      <vt:lpstr>Слайд 28</vt:lpstr>
      <vt:lpstr>Слайд 29</vt:lpstr>
      <vt:lpstr>Слайд 30</vt:lpstr>
      <vt:lpstr>СБОР</vt:lpstr>
      <vt:lpstr>ЗВЕНО</vt:lpstr>
      <vt:lpstr>Отряд</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klass</dc:creator>
  <cp:lastModifiedBy>klass</cp:lastModifiedBy>
  <cp:revision>98</cp:revision>
  <dcterms:created xsi:type="dcterms:W3CDTF">2014-09-03T09:36:40Z</dcterms:created>
  <dcterms:modified xsi:type="dcterms:W3CDTF">2016-07-18T09:40:45Z</dcterms:modified>
</cp:coreProperties>
</file>